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75" r:id="rId6"/>
  </p:sldMasterIdLst>
  <p:notesMasterIdLst>
    <p:notesMasterId r:id="rId17"/>
  </p:notesMasterIdLst>
  <p:handoutMasterIdLst>
    <p:handoutMasterId r:id="rId18"/>
  </p:handoutMasterIdLst>
  <p:sldIdLst>
    <p:sldId id="438" r:id="rId7"/>
    <p:sldId id="439" r:id="rId8"/>
    <p:sldId id="455" r:id="rId9"/>
    <p:sldId id="461" r:id="rId10"/>
    <p:sldId id="790" r:id="rId11"/>
    <p:sldId id="463" r:id="rId12"/>
    <p:sldId id="457" r:id="rId13"/>
    <p:sldId id="460" r:id="rId14"/>
    <p:sldId id="442" r:id="rId15"/>
    <p:sldId id="443" r:id="rId16"/>
  </p:sldIdLst>
  <p:sldSz cx="9144000" cy="6858000" type="screen4x3"/>
  <p:notesSz cx="6950075" cy="9236075"/>
  <p:defaultTextStyle>
    <a:defPPr>
      <a:defRPr lang="en-US"/>
    </a:defPPr>
    <a:lvl1pPr algn="l" defTabSz="457200" rtl="0" fontAlgn="base">
      <a:spcBef>
        <a:spcPct val="0"/>
      </a:spcBef>
      <a:spcAft>
        <a:spcPct val="0"/>
      </a:spcAft>
      <a:defRPr kern="1200">
        <a:solidFill>
          <a:schemeClr val="tx1"/>
        </a:solidFill>
        <a:latin typeface="Calibri" pitchFamily="34" charset="0"/>
        <a:ea typeface="MS PGothic" pitchFamily="34" charset="-128"/>
        <a:cs typeface="+mn-cs"/>
      </a:defRPr>
    </a:lvl1pPr>
    <a:lvl2pPr marL="4572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2pPr>
    <a:lvl3pPr marL="9144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3pPr>
    <a:lvl4pPr marL="13716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4pPr>
    <a:lvl5pPr marL="18288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5pPr>
    <a:lvl6pPr marL="2286000" algn="l" defTabSz="914400" rtl="0" eaLnBrk="1" latinLnBrk="0" hangingPunct="1">
      <a:defRPr kern="1200">
        <a:solidFill>
          <a:schemeClr val="tx1"/>
        </a:solidFill>
        <a:latin typeface="Calibri" pitchFamily="34" charset="0"/>
        <a:ea typeface="MS PGothic" pitchFamily="34" charset="-128"/>
        <a:cs typeface="+mn-cs"/>
      </a:defRPr>
    </a:lvl6pPr>
    <a:lvl7pPr marL="2743200" algn="l" defTabSz="914400" rtl="0" eaLnBrk="1" latinLnBrk="0" hangingPunct="1">
      <a:defRPr kern="1200">
        <a:solidFill>
          <a:schemeClr val="tx1"/>
        </a:solidFill>
        <a:latin typeface="Calibri" pitchFamily="34" charset="0"/>
        <a:ea typeface="MS PGothic" pitchFamily="34" charset="-128"/>
        <a:cs typeface="+mn-cs"/>
      </a:defRPr>
    </a:lvl7pPr>
    <a:lvl8pPr marL="3200400" algn="l" defTabSz="914400" rtl="0" eaLnBrk="1" latinLnBrk="0" hangingPunct="1">
      <a:defRPr kern="1200">
        <a:solidFill>
          <a:schemeClr val="tx1"/>
        </a:solidFill>
        <a:latin typeface="Calibri" pitchFamily="34" charset="0"/>
        <a:ea typeface="MS PGothic" pitchFamily="34" charset="-128"/>
        <a:cs typeface="+mn-cs"/>
      </a:defRPr>
    </a:lvl8pPr>
    <a:lvl9pPr marL="3657600" algn="l" defTabSz="914400" rtl="0" eaLnBrk="1" latinLnBrk="0" hangingPunct="1">
      <a:defRPr kern="1200">
        <a:solidFill>
          <a:schemeClr val="tx1"/>
        </a:solidFill>
        <a:latin typeface="Calibri" pitchFamily="34"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resham, Teresa" initials="GT" lastIdx="1" clrIdx="0">
    <p:extLst>
      <p:ext uri="{19B8F6BF-5375-455C-9EA6-DF929625EA0E}">
        <p15:presenceInfo xmlns:p15="http://schemas.microsoft.com/office/powerpoint/2012/main" userId="S-1-5-21-1715567821-152049171-1801674531-15278" providerId="AD"/>
      </p:ext>
    </p:extLst>
  </p:cmAuthor>
  <p:cmAuthor id="2" name="Alpesh Patel" initials="AP" lastIdx="16" clrIdx="1">
    <p:extLst>
      <p:ext uri="{19B8F6BF-5375-455C-9EA6-DF929625EA0E}">
        <p15:presenceInfo xmlns:p15="http://schemas.microsoft.com/office/powerpoint/2012/main" userId="S-1-5-21-2141823802-1446982699-3828168933-8936" providerId="AD"/>
      </p:ext>
    </p:extLst>
  </p:cmAuthor>
  <p:cmAuthor id="3" name="Huntsinger, Leta" initials="HL" lastIdx="7" clrIdx="2">
    <p:extLst>
      <p:ext uri="{19B8F6BF-5375-455C-9EA6-DF929625EA0E}">
        <p15:presenceInfo xmlns:p15="http://schemas.microsoft.com/office/powerpoint/2012/main" userId="S-1-5-21-527237240-1500820517-725345543-144291" providerId="AD"/>
      </p:ext>
    </p:extLst>
  </p:cmAuthor>
  <p:cmAuthor id="4" name="Rubrecht, Genevieve" initials="RG" lastIdx="13" clrIdx="3">
    <p:extLst>
      <p:ext uri="{19B8F6BF-5375-455C-9EA6-DF929625EA0E}">
        <p15:presenceInfo xmlns:p15="http://schemas.microsoft.com/office/powerpoint/2012/main" userId="S-1-5-21-527237240-1500820517-725345543-215431" providerId="AD"/>
      </p:ext>
    </p:extLst>
  </p:cmAuthor>
  <p:cmAuthor id="5" name="Parkins, Sarah L." initials="PSL" lastIdx="53" clrIdx="4">
    <p:extLst>
      <p:ext uri="{19B8F6BF-5375-455C-9EA6-DF929625EA0E}">
        <p15:presenceInfo xmlns:p15="http://schemas.microsoft.com/office/powerpoint/2012/main" userId="S-1-5-21-527237240-1500820517-725345543-703291" providerId="AD"/>
      </p:ext>
    </p:extLst>
  </p:cmAuthor>
  <p:cmAuthor id="6" name="Thompson, Jasmine D." initials="TJD" lastIdx="7" clrIdx="5">
    <p:extLst>
      <p:ext uri="{19B8F6BF-5375-455C-9EA6-DF929625EA0E}">
        <p15:presenceInfo xmlns:p15="http://schemas.microsoft.com/office/powerpoint/2012/main" userId="S-1-5-21-527237240-1500820517-725345543-782445" providerId="AD"/>
      </p:ext>
    </p:extLst>
  </p:cmAuthor>
  <p:cmAuthor id="7" name="Aaron J. Moody" initials="AJM" lastIdx="9" clrIdx="6">
    <p:extLst>
      <p:ext uri="{19B8F6BF-5375-455C-9EA6-DF929625EA0E}">
        <p15:presenceInfo xmlns:p15="http://schemas.microsoft.com/office/powerpoint/2012/main" userId="S-1-5-21-1582936546-385644896-607633010-123669" providerId="AD"/>
      </p:ext>
    </p:extLst>
  </p:cmAuthor>
  <p:cmAuthor id="8" name="Quadri, Mujtaba S" initials="QMS" lastIdx="5" clrIdx="7">
    <p:extLst>
      <p:ext uri="{19B8F6BF-5375-455C-9EA6-DF929625EA0E}">
        <p15:presenceInfo xmlns:p15="http://schemas.microsoft.com/office/powerpoint/2012/main" userId="Quadri, Mujtaba S" providerId="None"/>
      </p:ext>
    </p:extLst>
  </p:cmAuthor>
  <p:cmAuthor id="9" name="Earle-Young, Nastasha B" initials="ENB" lastIdx="8" clrIdx="8">
    <p:extLst>
      <p:ext uri="{19B8F6BF-5375-455C-9EA6-DF929625EA0E}">
        <p15:presenceInfo xmlns:p15="http://schemas.microsoft.com/office/powerpoint/2012/main" userId="Earle-Young, Nastasha B" providerId="None"/>
      </p:ext>
    </p:extLst>
  </p:cmAuthor>
  <p:cmAuthor id="10" name="Phyllis D. Jones" initials="PDJ" lastIdx="4" clrIdx="9">
    <p:extLst>
      <p:ext uri="{19B8F6BF-5375-455C-9EA6-DF929625EA0E}">
        <p15:presenceInfo xmlns:p15="http://schemas.microsoft.com/office/powerpoint/2012/main" userId="S-1-5-21-1582936546-385644896-607633010-118666" providerId="AD"/>
      </p:ext>
    </p:extLst>
  </p:cmAuthor>
  <p:cmAuthor id="11" name="Heather J. Hildebrandt" initials="HJH" lastIdx="4" clrIdx="10">
    <p:extLst>
      <p:ext uri="{19B8F6BF-5375-455C-9EA6-DF929625EA0E}">
        <p15:presenceInfo xmlns:p15="http://schemas.microsoft.com/office/powerpoint/2012/main" userId="S-1-5-21-1582936546-385644896-607633010-70481" providerId="AD"/>
      </p:ext>
    </p:extLst>
  </p:cmAuthor>
  <p:cmAuthor id="12" name="Alpesh Patel" initials="AP [2]" lastIdx="5" clrIdx="11">
    <p:extLst>
      <p:ext uri="{19B8F6BF-5375-455C-9EA6-DF929625EA0E}">
        <p15:presenceInfo xmlns:p15="http://schemas.microsoft.com/office/powerpoint/2012/main" userId="S::apatel@camsys.com::d9362ca4-02a1-4827-8f97-cd98a3699b0f" providerId="AD"/>
      </p:ext>
    </p:extLst>
  </p:cmAuthor>
  <p:cmAuthor id="13" name="King, Kusondra B" initials="KKB" lastIdx="6" clrIdx="12">
    <p:extLst>
      <p:ext uri="{19B8F6BF-5375-455C-9EA6-DF929625EA0E}">
        <p15:presenceInfo xmlns:p15="http://schemas.microsoft.com/office/powerpoint/2012/main" userId="S::kbking1@ncdot.gov::df931678-3843-4f33-ad4d-317d363131b3" providerId="AD"/>
      </p:ext>
    </p:extLst>
  </p:cmAuthor>
  <p:cmAuthor id="14" name="Nastasha Earle-Young" initials="NE" lastIdx="21" clrIdx="13">
    <p:extLst>
      <p:ext uri="{19B8F6BF-5375-455C-9EA6-DF929625EA0E}">
        <p15:presenceInfo xmlns:p15="http://schemas.microsoft.com/office/powerpoint/2012/main" userId="S-1-5-21-1582936546-385644896-607633010-59137" providerId="AD"/>
      </p:ext>
    </p:extLst>
  </p:cmAuthor>
  <p:cmAuthor id="15" name="Moody, Aaron J" initials="MAJ" lastIdx="6" clrIdx="14">
    <p:extLst>
      <p:ext uri="{19B8F6BF-5375-455C-9EA6-DF929625EA0E}">
        <p15:presenceInfo xmlns:p15="http://schemas.microsoft.com/office/powerpoint/2012/main" userId="Moody, Aaron J" providerId="None"/>
      </p:ext>
    </p:extLst>
  </p:cmAuthor>
  <p:cmAuthor id="16" name="Simone Robinson" initials="SR" lastIdx="4" clrIdx="15">
    <p:extLst>
      <p:ext uri="{19B8F6BF-5375-455C-9EA6-DF929625EA0E}">
        <p15:presenceInfo xmlns:p15="http://schemas.microsoft.com/office/powerpoint/2012/main" userId="2fa9c7d5d23b38f6"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46C29"/>
    <a:srgbClr val="34424D"/>
    <a:srgbClr val="731F47"/>
    <a:srgbClr val="6E2E42"/>
    <a:srgbClr val="740C6F"/>
    <a:srgbClr val="C65B28"/>
    <a:srgbClr val="595959"/>
    <a:srgbClr val="35424B"/>
    <a:srgbClr val="05283F"/>
    <a:srgbClr val="B2C1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86" autoAdjust="0"/>
    <p:restoredTop sz="75918" autoAdjust="0"/>
  </p:normalViewPr>
  <p:slideViewPr>
    <p:cSldViewPr snapToGrid="0" snapToObjects="1">
      <p:cViewPr varScale="1">
        <p:scale>
          <a:sx n="68" d="100"/>
          <a:sy n="68" d="100"/>
        </p:scale>
        <p:origin x="1638" y="66"/>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0"/>
    </p:cViewPr>
  </p:sorterViewPr>
  <p:notesViewPr>
    <p:cSldViewPr snapToGrid="0" snapToObjects="1">
      <p:cViewPr varScale="1">
        <p:scale>
          <a:sx n="55" d="100"/>
          <a:sy n="55" d="100"/>
        </p:scale>
        <p:origin x="2880"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B523D9B-BEBA-41DD-833B-E5326F9B3CF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7B4A48EB-955D-49CC-A183-427E3270A068}">
      <dgm:prSet phldrT="[Text]"/>
      <dgm:spPr>
        <a:solidFill>
          <a:srgbClr val="C65B28"/>
        </a:solidFill>
      </dgm:spPr>
      <dgm:t>
        <a:bodyPr/>
        <a:lstStyle/>
        <a:p>
          <a:pPr algn="ctr"/>
          <a:r>
            <a:rPr lang="en-US" dirty="0">
              <a:latin typeface="Arial" panose="020B0604020202020204" pitchFamily="34" charset="0"/>
              <a:cs typeface="Arial" panose="020B0604020202020204" pitchFamily="34" charset="0"/>
            </a:rPr>
            <a:t>Future Needs</a:t>
          </a:r>
        </a:p>
      </dgm:t>
    </dgm:pt>
    <dgm:pt modelId="{19992116-2BCA-4A17-AF44-54B4D9BF39C6}" type="parTrans" cxnId="{49248CE7-1263-4B07-99FC-663E5DF679D1}">
      <dgm:prSet/>
      <dgm:spPr/>
      <dgm:t>
        <a:bodyPr/>
        <a:lstStyle/>
        <a:p>
          <a:pPr algn="ctr"/>
          <a:endParaRPr lang="en-US">
            <a:latin typeface="Arial" panose="020B0604020202020204" pitchFamily="34" charset="0"/>
            <a:cs typeface="Arial" panose="020B0604020202020204" pitchFamily="34" charset="0"/>
          </a:endParaRPr>
        </a:p>
      </dgm:t>
    </dgm:pt>
    <dgm:pt modelId="{2D6320EA-704C-4611-AB8D-5DAD9641AC28}" type="sibTrans" cxnId="{49248CE7-1263-4B07-99FC-663E5DF679D1}">
      <dgm:prSet/>
      <dgm:spPr/>
      <dgm:t>
        <a:bodyPr/>
        <a:lstStyle/>
        <a:p>
          <a:pPr algn="ctr"/>
          <a:endParaRPr lang="en-US">
            <a:latin typeface="Arial" panose="020B0604020202020204" pitchFamily="34" charset="0"/>
            <a:cs typeface="Arial" panose="020B0604020202020204" pitchFamily="34" charset="0"/>
          </a:endParaRPr>
        </a:p>
      </dgm:t>
    </dgm:pt>
    <dgm:pt modelId="{27D92C62-D09C-4BD5-8025-8E6ABF055C53}">
      <dgm:prSet/>
      <dgm:spPr>
        <a:solidFill>
          <a:srgbClr val="C65B28"/>
        </a:solidFill>
      </dgm:spPr>
      <dgm:t>
        <a:bodyPr/>
        <a:lstStyle/>
        <a:p>
          <a:pPr algn="ctr"/>
          <a:r>
            <a:rPr lang="en-US" dirty="0">
              <a:latin typeface="Arial" panose="020B0604020202020204" pitchFamily="34" charset="0"/>
              <a:cs typeface="Arial" panose="020B0604020202020204" pitchFamily="34" charset="0"/>
            </a:rPr>
            <a:t>How to Get Involved</a:t>
          </a:r>
        </a:p>
      </dgm:t>
    </dgm:pt>
    <dgm:pt modelId="{261D7413-A365-481A-B9FE-FD3BF186A6D5}" type="parTrans" cxnId="{7C59BCEF-926B-4303-A1CB-ACF1CAC7F8CA}">
      <dgm:prSet/>
      <dgm:spPr/>
      <dgm:t>
        <a:bodyPr/>
        <a:lstStyle/>
        <a:p>
          <a:pPr algn="ctr"/>
          <a:endParaRPr lang="en-US">
            <a:latin typeface="Arial" panose="020B0604020202020204" pitchFamily="34" charset="0"/>
            <a:cs typeface="Arial" panose="020B0604020202020204" pitchFamily="34" charset="0"/>
          </a:endParaRPr>
        </a:p>
      </dgm:t>
    </dgm:pt>
    <dgm:pt modelId="{230ED40A-9710-480F-A0F3-76BC47D4F1CD}" type="sibTrans" cxnId="{7C59BCEF-926B-4303-A1CB-ACF1CAC7F8CA}">
      <dgm:prSet/>
      <dgm:spPr/>
      <dgm:t>
        <a:bodyPr/>
        <a:lstStyle/>
        <a:p>
          <a:pPr algn="ctr"/>
          <a:endParaRPr lang="en-US">
            <a:latin typeface="Arial" panose="020B0604020202020204" pitchFamily="34" charset="0"/>
            <a:cs typeface="Arial" panose="020B0604020202020204" pitchFamily="34" charset="0"/>
          </a:endParaRPr>
        </a:p>
      </dgm:t>
    </dgm:pt>
    <dgm:pt modelId="{2269D692-6E06-445D-AA17-1CF2FF8B1D2E}">
      <dgm:prSet phldrT="[Text]"/>
      <dgm:spPr>
        <a:solidFill>
          <a:srgbClr val="C65B28"/>
        </a:solidFill>
      </dgm:spPr>
      <dgm:t>
        <a:bodyPr/>
        <a:lstStyle/>
        <a:p>
          <a:pPr algn="ctr"/>
          <a:r>
            <a:rPr lang="en-US" dirty="0">
              <a:latin typeface="Arial" panose="020B0604020202020204" pitchFamily="34" charset="0"/>
              <a:cs typeface="Arial" panose="020B0604020202020204" pitchFamily="34" charset="0"/>
            </a:rPr>
            <a:t>Plan Updates</a:t>
          </a:r>
        </a:p>
      </dgm:t>
    </dgm:pt>
    <dgm:pt modelId="{A7BB4481-5B5A-4611-B3CD-9A6146AFEEBA}" type="parTrans" cxnId="{B4B1124C-E515-4B03-AC90-1EB8C2FD8771}">
      <dgm:prSet/>
      <dgm:spPr/>
      <dgm:t>
        <a:bodyPr/>
        <a:lstStyle/>
        <a:p>
          <a:pPr algn="ctr"/>
          <a:endParaRPr lang="en-US">
            <a:latin typeface="Arial" panose="020B0604020202020204" pitchFamily="34" charset="0"/>
            <a:cs typeface="Arial" panose="020B0604020202020204" pitchFamily="34" charset="0"/>
          </a:endParaRPr>
        </a:p>
      </dgm:t>
    </dgm:pt>
    <dgm:pt modelId="{5D64A5FC-1B78-4479-90DE-276B4F998489}" type="sibTrans" cxnId="{B4B1124C-E515-4B03-AC90-1EB8C2FD8771}">
      <dgm:prSet/>
      <dgm:spPr/>
      <dgm:t>
        <a:bodyPr/>
        <a:lstStyle/>
        <a:p>
          <a:pPr algn="ctr"/>
          <a:endParaRPr lang="en-US">
            <a:latin typeface="Arial" panose="020B0604020202020204" pitchFamily="34" charset="0"/>
            <a:cs typeface="Arial" panose="020B0604020202020204" pitchFamily="34" charset="0"/>
          </a:endParaRPr>
        </a:p>
      </dgm:t>
    </dgm:pt>
    <dgm:pt modelId="{745D8DF5-A3E1-4694-9B5E-5FF88CAB214D}" type="pres">
      <dgm:prSet presAssocID="{AB523D9B-BEBA-41DD-833B-E5326F9B3CF1}" presName="linear" presStyleCnt="0">
        <dgm:presLayoutVars>
          <dgm:animLvl val="lvl"/>
          <dgm:resizeHandles val="exact"/>
        </dgm:presLayoutVars>
      </dgm:prSet>
      <dgm:spPr/>
    </dgm:pt>
    <dgm:pt modelId="{018F2DF8-E9B2-4990-8DF9-3FB19D2FE95A}" type="pres">
      <dgm:prSet presAssocID="{2269D692-6E06-445D-AA17-1CF2FF8B1D2E}" presName="parentText" presStyleLbl="node1" presStyleIdx="0" presStyleCnt="3">
        <dgm:presLayoutVars>
          <dgm:chMax val="0"/>
          <dgm:bulletEnabled val="1"/>
        </dgm:presLayoutVars>
      </dgm:prSet>
      <dgm:spPr/>
    </dgm:pt>
    <dgm:pt modelId="{3745FA09-ACA4-4A37-B92C-29DDEC1B8E49}" type="pres">
      <dgm:prSet presAssocID="{5D64A5FC-1B78-4479-90DE-276B4F998489}" presName="spacer" presStyleCnt="0"/>
      <dgm:spPr/>
    </dgm:pt>
    <dgm:pt modelId="{175E63AA-6863-4949-9B67-F1CC62B7DECA}" type="pres">
      <dgm:prSet presAssocID="{7B4A48EB-955D-49CC-A183-427E3270A068}" presName="parentText" presStyleLbl="node1" presStyleIdx="1" presStyleCnt="3">
        <dgm:presLayoutVars>
          <dgm:chMax val="0"/>
          <dgm:bulletEnabled val="1"/>
        </dgm:presLayoutVars>
      </dgm:prSet>
      <dgm:spPr/>
    </dgm:pt>
    <dgm:pt modelId="{5CF4D372-3B5F-48AD-9A1F-81A653C984CF}" type="pres">
      <dgm:prSet presAssocID="{2D6320EA-704C-4611-AB8D-5DAD9641AC28}" presName="spacer" presStyleCnt="0"/>
      <dgm:spPr/>
    </dgm:pt>
    <dgm:pt modelId="{20A15E6B-9056-43F2-BAC4-7F64D314A024}" type="pres">
      <dgm:prSet presAssocID="{27D92C62-D09C-4BD5-8025-8E6ABF055C53}" presName="parentText" presStyleLbl="node1" presStyleIdx="2" presStyleCnt="3">
        <dgm:presLayoutVars>
          <dgm:chMax val="0"/>
          <dgm:bulletEnabled val="1"/>
        </dgm:presLayoutVars>
      </dgm:prSet>
      <dgm:spPr/>
    </dgm:pt>
  </dgm:ptLst>
  <dgm:cxnLst>
    <dgm:cxn modelId="{2900E722-CB78-4F8C-B93D-6454F40AE23B}" type="presOf" srcId="{7B4A48EB-955D-49CC-A183-427E3270A068}" destId="{175E63AA-6863-4949-9B67-F1CC62B7DECA}" srcOrd="0" destOrd="0" presId="urn:microsoft.com/office/officeart/2005/8/layout/vList2"/>
    <dgm:cxn modelId="{DF119027-7703-42B4-82F1-9967655B5CE8}" type="presOf" srcId="{27D92C62-D09C-4BD5-8025-8E6ABF055C53}" destId="{20A15E6B-9056-43F2-BAC4-7F64D314A024}" srcOrd="0" destOrd="0" presId="urn:microsoft.com/office/officeart/2005/8/layout/vList2"/>
    <dgm:cxn modelId="{95A9D13A-83B4-43D0-8EB9-78DB4B197A26}" type="presOf" srcId="{AB523D9B-BEBA-41DD-833B-E5326F9B3CF1}" destId="{745D8DF5-A3E1-4694-9B5E-5FF88CAB214D}" srcOrd="0" destOrd="0" presId="urn:microsoft.com/office/officeart/2005/8/layout/vList2"/>
    <dgm:cxn modelId="{B4B1124C-E515-4B03-AC90-1EB8C2FD8771}" srcId="{AB523D9B-BEBA-41DD-833B-E5326F9B3CF1}" destId="{2269D692-6E06-445D-AA17-1CF2FF8B1D2E}" srcOrd="0" destOrd="0" parTransId="{A7BB4481-5B5A-4611-B3CD-9A6146AFEEBA}" sibTransId="{5D64A5FC-1B78-4479-90DE-276B4F998489}"/>
    <dgm:cxn modelId="{3E9CE86E-B8DE-4D90-8995-669B649BA2E3}" type="presOf" srcId="{2269D692-6E06-445D-AA17-1CF2FF8B1D2E}" destId="{018F2DF8-E9B2-4990-8DF9-3FB19D2FE95A}" srcOrd="0" destOrd="0" presId="urn:microsoft.com/office/officeart/2005/8/layout/vList2"/>
    <dgm:cxn modelId="{49248CE7-1263-4B07-99FC-663E5DF679D1}" srcId="{AB523D9B-BEBA-41DD-833B-E5326F9B3CF1}" destId="{7B4A48EB-955D-49CC-A183-427E3270A068}" srcOrd="1" destOrd="0" parTransId="{19992116-2BCA-4A17-AF44-54B4D9BF39C6}" sibTransId="{2D6320EA-704C-4611-AB8D-5DAD9641AC28}"/>
    <dgm:cxn modelId="{7C59BCEF-926B-4303-A1CB-ACF1CAC7F8CA}" srcId="{AB523D9B-BEBA-41DD-833B-E5326F9B3CF1}" destId="{27D92C62-D09C-4BD5-8025-8E6ABF055C53}" srcOrd="2" destOrd="0" parTransId="{261D7413-A365-481A-B9FE-FD3BF186A6D5}" sibTransId="{230ED40A-9710-480F-A0F3-76BC47D4F1CD}"/>
    <dgm:cxn modelId="{A96F8AF4-159E-42C7-ADAE-5B2F61B965CC}" type="presParOf" srcId="{745D8DF5-A3E1-4694-9B5E-5FF88CAB214D}" destId="{018F2DF8-E9B2-4990-8DF9-3FB19D2FE95A}" srcOrd="0" destOrd="0" presId="urn:microsoft.com/office/officeart/2005/8/layout/vList2"/>
    <dgm:cxn modelId="{18429051-5F5E-4BF7-900B-C71E5886F68E}" type="presParOf" srcId="{745D8DF5-A3E1-4694-9B5E-5FF88CAB214D}" destId="{3745FA09-ACA4-4A37-B92C-29DDEC1B8E49}" srcOrd="1" destOrd="0" presId="urn:microsoft.com/office/officeart/2005/8/layout/vList2"/>
    <dgm:cxn modelId="{A0DC538E-E08E-49F0-A390-890FEA5B62D9}" type="presParOf" srcId="{745D8DF5-A3E1-4694-9B5E-5FF88CAB214D}" destId="{175E63AA-6863-4949-9B67-F1CC62B7DECA}" srcOrd="2" destOrd="0" presId="urn:microsoft.com/office/officeart/2005/8/layout/vList2"/>
    <dgm:cxn modelId="{8611E246-66A6-43D6-A0AC-57C71C3E210D}" type="presParOf" srcId="{745D8DF5-A3E1-4694-9B5E-5FF88CAB214D}" destId="{5CF4D372-3B5F-48AD-9A1F-81A653C984CF}" srcOrd="3" destOrd="0" presId="urn:microsoft.com/office/officeart/2005/8/layout/vList2"/>
    <dgm:cxn modelId="{824C699A-68DB-4E09-A0F3-19DE338516DC}" type="presParOf" srcId="{745D8DF5-A3E1-4694-9B5E-5FF88CAB214D}" destId="{20A15E6B-9056-43F2-BAC4-7F64D314A024}" srcOrd="4"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8F2DF8-E9B2-4990-8DF9-3FB19D2FE95A}">
      <dsp:nvSpPr>
        <dsp:cNvPr id="0" name=""/>
        <dsp:cNvSpPr/>
      </dsp:nvSpPr>
      <dsp:spPr>
        <a:xfrm>
          <a:off x="0" y="170980"/>
          <a:ext cx="6096000" cy="1146600"/>
        </a:xfrm>
        <a:prstGeom prst="roundRect">
          <a:avLst/>
        </a:prstGeom>
        <a:solidFill>
          <a:srgbClr val="C65B2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186690" rIns="186690" bIns="186690" numCol="1" spcCol="1270" anchor="ctr" anchorCtr="0">
          <a:noAutofit/>
        </a:bodyPr>
        <a:lstStyle/>
        <a:p>
          <a:pPr marL="0" lvl="0" indent="0" algn="ctr" defTabSz="2178050">
            <a:lnSpc>
              <a:spcPct val="90000"/>
            </a:lnSpc>
            <a:spcBef>
              <a:spcPct val="0"/>
            </a:spcBef>
            <a:spcAft>
              <a:spcPct val="35000"/>
            </a:spcAft>
            <a:buNone/>
          </a:pPr>
          <a:r>
            <a:rPr lang="en-US" sz="4900" kern="1200" dirty="0">
              <a:latin typeface="Arial" panose="020B0604020202020204" pitchFamily="34" charset="0"/>
              <a:cs typeface="Arial" panose="020B0604020202020204" pitchFamily="34" charset="0"/>
            </a:rPr>
            <a:t>Plan Updates</a:t>
          </a:r>
        </a:p>
      </dsp:txBody>
      <dsp:txXfrm>
        <a:off x="55972" y="226952"/>
        <a:ext cx="5984056" cy="1034656"/>
      </dsp:txXfrm>
    </dsp:sp>
    <dsp:sp modelId="{175E63AA-6863-4949-9B67-F1CC62B7DECA}">
      <dsp:nvSpPr>
        <dsp:cNvPr id="0" name=""/>
        <dsp:cNvSpPr/>
      </dsp:nvSpPr>
      <dsp:spPr>
        <a:xfrm>
          <a:off x="0" y="1458700"/>
          <a:ext cx="6096000" cy="1146600"/>
        </a:xfrm>
        <a:prstGeom prst="roundRect">
          <a:avLst/>
        </a:prstGeom>
        <a:solidFill>
          <a:srgbClr val="C65B2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186690" rIns="186690" bIns="186690" numCol="1" spcCol="1270" anchor="ctr" anchorCtr="0">
          <a:noAutofit/>
        </a:bodyPr>
        <a:lstStyle/>
        <a:p>
          <a:pPr marL="0" lvl="0" indent="0" algn="ctr" defTabSz="2178050">
            <a:lnSpc>
              <a:spcPct val="90000"/>
            </a:lnSpc>
            <a:spcBef>
              <a:spcPct val="0"/>
            </a:spcBef>
            <a:spcAft>
              <a:spcPct val="35000"/>
            </a:spcAft>
            <a:buNone/>
          </a:pPr>
          <a:r>
            <a:rPr lang="en-US" sz="4900" kern="1200" dirty="0">
              <a:latin typeface="Arial" panose="020B0604020202020204" pitchFamily="34" charset="0"/>
              <a:cs typeface="Arial" panose="020B0604020202020204" pitchFamily="34" charset="0"/>
            </a:rPr>
            <a:t>Future Needs</a:t>
          </a:r>
        </a:p>
      </dsp:txBody>
      <dsp:txXfrm>
        <a:off x="55972" y="1514672"/>
        <a:ext cx="5984056" cy="1034656"/>
      </dsp:txXfrm>
    </dsp:sp>
    <dsp:sp modelId="{20A15E6B-9056-43F2-BAC4-7F64D314A024}">
      <dsp:nvSpPr>
        <dsp:cNvPr id="0" name=""/>
        <dsp:cNvSpPr/>
      </dsp:nvSpPr>
      <dsp:spPr>
        <a:xfrm>
          <a:off x="0" y="2746420"/>
          <a:ext cx="6096000" cy="1146600"/>
        </a:xfrm>
        <a:prstGeom prst="roundRect">
          <a:avLst/>
        </a:prstGeom>
        <a:solidFill>
          <a:srgbClr val="C65B2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186690" rIns="186690" bIns="186690" numCol="1" spcCol="1270" anchor="ctr" anchorCtr="0">
          <a:noAutofit/>
        </a:bodyPr>
        <a:lstStyle/>
        <a:p>
          <a:pPr marL="0" lvl="0" indent="0" algn="ctr" defTabSz="2178050">
            <a:lnSpc>
              <a:spcPct val="90000"/>
            </a:lnSpc>
            <a:spcBef>
              <a:spcPct val="0"/>
            </a:spcBef>
            <a:spcAft>
              <a:spcPct val="35000"/>
            </a:spcAft>
            <a:buNone/>
          </a:pPr>
          <a:r>
            <a:rPr lang="en-US" sz="4900" kern="1200" dirty="0">
              <a:latin typeface="Arial" panose="020B0604020202020204" pitchFamily="34" charset="0"/>
              <a:cs typeface="Arial" panose="020B0604020202020204" pitchFamily="34" charset="0"/>
            </a:rPr>
            <a:t>How to Get Involved</a:t>
          </a:r>
        </a:p>
      </dsp:txBody>
      <dsp:txXfrm>
        <a:off x="55972" y="2802392"/>
        <a:ext cx="5984056" cy="103465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86" tIns="46242" rIns="92486" bIns="46242" rtlCol="0"/>
          <a:lstStyle>
            <a:lvl1pPr algn="l">
              <a:defRPr sz="1200"/>
            </a:lvl1pPr>
          </a:lstStyle>
          <a:p>
            <a:endParaRPr lang="en-US" dirty="0"/>
          </a:p>
        </p:txBody>
      </p:sp>
      <p:sp>
        <p:nvSpPr>
          <p:cNvPr id="3" name="Date Placeholder 2"/>
          <p:cNvSpPr>
            <a:spLocks noGrp="1"/>
          </p:cNvSpPr>
          <p:nvPr>
            <p:ph type="dt" sz="quarter" idx="1"/>
          </p:nvPr>
        </p:nvSpPr>
        <p:spPr>
          <a:xfrm>
            <a:off x="3936769" y="0"/>
            <a:ext cx="3011699" cy="461804"/>
          </a:xfrm>
          <a:prstGeom prst="rect">
            <a:avLst/>
          </a:prstGeom>
        </p:spPr>
        <p:txBody>
          <a:bodyPr vert="horz" lIns="92486" tIns="46242" rIns="92486" bIns="46242" rtlCol="0"/>
          <a:lstStyle>
            <a:lvl1pPr algn="r">
              <a:defRPr sz="1200"/>
            </a:lvl1pPr>
          </a:lstStyle>
          <a:p>
            <a:fld id="{81732732-9DF5-5343-9671-1F8D28AFB589}" type="datetimeFigureOut">
              <a:rPr lang="en-US" smtClean="0"/>
              <a:t>11/14/2019</a:t>
            </a:fld>
            <a:endParaRPr lang="en-US" dirty="0"/>
          </a:p>
        </p:txBody>
      </p:sp>
      <p:sp>
        <p:nvSpPr>
          <p:cNvPr id="4" name="Footer Placeholder 3"/>
          <p:cNvSpPr>
            <a:spLocks noGrp="1"/>
          </p:cNvSpPr>
          <p:nvPr>
            <p:ph type="ftr" sz="quarter" idx="2"/>
          </p:nvPr>
        </p:nvSpPr>
        <p:spPr>
          <a:xfrm>
            <a:off x="0" y="8772669"/>
            <a:ext cx="3011699" cy="461804"/>
          </a:xfrm>
          <a:prstGeom prst="rect">
            <a:avLst/>
          </a:prstGeom>
        </p:spPr>
        <p:txBody>
          <a:bodyPr vert="horz" lIns="92486" tIns="46242" rIns="92486" bIns="46242"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36769" y="8772669"/>
            <a:ext cx="3011699" cy="461804"/>
          </a:xfrm>
          <a:prstGeom prst="rect">
            <a:avLst/>
          </a:prstGeom>
        </p:spPr>
        <p:txBody>
          <a:bodyPr vert="horz" lIns="92486" tIns="46242" rIns="92486" bIns="46242" rtlCol="0" anchor="b"/>
          <a:lstStyle>
            <a:lvl1pPr algn="r">
              <a:defRPr sz="1200"/>
            </a:lvl1pPr>
          </a:lstStyle>
          <a:p>
            <a:fld id="{EAE282AB-1402-2940-B834-0E55D2768B8F}" type="slidenum">
              <a:rPr lang="en-US" smtClean="0"/>
              <a:t>‹#›</a:t>
            </a:fld>
            <a:endParaRPr lang="en-US" dirty="0"/>
          </a:p>
        </p:txBody>
      </p:sp>
    </p:spTree>
    <p:extLst>
      <p:ext uri="{BB962C8B-B14F-4D97-AF65-F5344CB8AC3E}">
        <p14:creationId xmlns:p14="http://schemas.microsoft.com/office/powerpoint/2010/main" val="918798724"/>
      </p:ext>
    </p:extLst>
  </p:cSld>
  <p:clrMap bg1="lt1" tx1="dk1" bg2="lt2" tx2="dk2" accent1="accent1" accent2="accent2" accent3="accent3" accent4="accent4" accent5="accent5" accent6="accent6" hlink="hlink" folHlink="folHlink"/>
  <p:hf hdr="0" ftr="0" dt="0"/>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8-04-09T12:18:35.733"/>
    </inkml:context>
    <inkml:brush xml:id="br0">
      <inkml:brushProperty name="width" value="0.03333" units="cm"/>
      <inkml:brushProperty name="height" value="0.03333" units="cm"/>
    </inkml:brush>
  </inkml:definitions>
  <inkml:trace contextRef="#ctx0" brushRef="#br0">6326 5303 5153,'0'0'880,"0"25"553,0-25-2082,0 25-175,24-25-632,-24 24-376,0-24-873</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86" tIns="46242" rIns="92486" bIns="46242" rtlCol="0"/>
          <a:lstStyle>
            <a:lvl1pPr algn="l">
              <a:defRPr sz="1200"/>
            </a:lvl1pPr>
          </a:lstStyle>
          <a:p>
            <a:endParaRPr lang="en-US" dirty="0"/>
          </a:p>
        </p:txBody>
      </p:sp>
      <p:sp>
        <p:nvSpPr>
          <p:cNvPr id="3" name="Date Placeholder 2"/>
          <p:cNvSpPr>
            <a:spLocks noGrp="1"/>
          </p:cNvSpPr>
          <p:nvPr>
            <p:ph type="dt" idx="1"/>
          </p:nvPr>
        </p:nvSpPr>
        <p:spPr>
          <a:xfrm>
            <a:off x="3936769" y="0"/>
            <a:ext cx="3011699" cy="461804"/>
          </a:xfrm>
          <a:prstGeom prst="rect">
            <a:avLst/>
          </a:prstGeom>
        </p:spPr>
        <p:txBody>
          <a:bodyPr vert="horz" lIns="92486" tIns="46242" rIns="92486" bIns="46242" rtlCol="0"/>
          <a:lstStyle>
            <a:lvl1pPr algn="r">
              <a:defRPr sz="1200"/>
            </a:lvl1pPr>
          </a:lstStyle>
          <a:p>
            <a:fld id="{C9855999-CF69-DA42-8213-22A5CAE5D182}" type="datetimeFigureOut">
              <a:rPr lang="en-US" smtClean="0"/>
              <a:t>11/14/2019</a:t>
            </a:fld>
            <a:endParaRPr lang="en-US" dirty="0"/>
          </a:p>
        </p:txBody>
      </p:sp>
      <p:sp>
        <p:nvSpPr>
          <p:cNvPr id="4" name="Slide Image Placeholder 3"/>
          <p:cNvSpPr>
            <a:spLocks noGrp="1" noRot="1" noChangeAspect="1"/>
          </p:cNvSpPr>
          <p:nvPr>
            <p:ph type="sldImg" idx="2"/>
          </p:nvPr>
        </p:nvSpPr>
        <p:spPr>
          <a:xfrm>
            <a:off x="1166813" y="693738"/>
            <a:ext cx="4616450" cy="3462337"/>
          </a:xfrm>
          <a:prstGeom prst="rect">
            <a:avLst/>
          </a:prstGeom>
          <a:noFill/>
          <a:ln w="12700">
            <a:solidFill>
              <a:prstClr val="black"/>
            </a:solidFill>
          </a:ln>
        </p:spPr>
        <p:txBody>
          <a:bodyPr vert="horz" lIns="92486" tIns="46242" rIns="92486" bIns="46242" rtlCol="0" anchor="ctr"/>
          <a:lstStyle/>
          <a:p>
            <a:endParaRPr lang="en-US" dirty="0"/>
          </a:p>
        </p:txBody>
      </p:sp>
      <p:sp>
        <p:nvSpPr>
          <p:cNvPr id="5" name="Notes Placeholder 4"/>
          <p:cNvSpPr>
            <a:spLocks noGrp="1"/>
          </p:cNvSpPr>
          <p:nvPr>
            <p:ph type="body" sz="quarter" idx="3"/>
          </p:nvPr>
        </p:nvSpPr>
        <p:spPr>
          <a:xfrm>
            <a:off x="695008" y="4387137"/>
            <a:ext cx="5560060" cy="4156234"/>
          </a:xfrm>
          <a:prstGeom prst="rect">
            <a:avLst/>
          </a:prstGeom>
        </p:spPr>
        <p:txBody>
          <a:bodyPr vert="horz" lIns="92486" tIns="46242" rIns="92486" bIns="4624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11699" cy="461804"/>
          </a:xfrm>
          <a:prstGeom prst="rect">
            <a:avLst/>
          </a:prstGeom>
        </p:spPr>
        <p:txBody>
          <a:bodyPr vert="horz" lIns="92486" tIns="46242" rIns="92486" bIns="46242"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6769" y="8772669"/>
            <a:ext cx="3011699" cy="461804"/>
          </a:xfrm>
          <a:prstGeom prst="rect">
            <a:avLst/>
          </a:prstGeom>
        </p:spPr>
        <p:txBody>
          <a:bodyPr vert="horz" lIns="92486" tIns="46242" rIns="92486" bIns="46242" rtlCol="0" anchor="b"/>
          <a:lstStyle>
            <a:lvl1pPr algn="r">
              <a:defRPr sz="1200"/>
            </a:lvl1pPr>
          </a:lstStyle>
          <a:p>
            <a:fld id="{DCB6EF1C-AA17-F640-A7A5-6C89FACC0C1D}" type="slidenum">
              <a:rPr lang="en-US" smtClean="0"/>
              <a:t>‹#›</a:t>
            </a:fld>
            <a:endParaRPr lang="en-US" dirty="0"/>
          </a:p>
        </p:txBody>
      </p:sp>
    </p:spTree>
    <p:extLst>
      <p:ext uri="{BB962C8B-B14F-4D97-AF65-F5344CB8AC3E}">
        <p14:creationId xmlns:p14="http://schemas.microsoft.com/office/powerpoint/2010/main" val="4236197283"/>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spcBef>
                <a:spcPct val="20000"/>
              </a:spcBef>
              <a:buFont typeface="Arial" charset="0"/>
              <a:buNone/>
            </a:pPr>
            <a:r>
              <a:rPr lang="en-US" sz="1200" b="1" dirty="0">
                <a:solidFill>
                  <a:srgbClr val="595959"/>
                </a:solidFill>
                <a:latin typeface="Arial"/>
                <a:cs typeface="Arial"/>
              </a:rPr>
              <a:t>Key Message: </a:t>
            </a:r>
            <a:r>
              <a:rPr lang="en-US" sz="1200" b="0" dirty="0">
                <a:solidFill>
                  <a:srgbClr val="595959"/>
                </a:solidFill>
                <a:latin typeface="Arial"/>
                <a:cs typeface="Arial"/>
              </a:rPr>
              <a:t>Welcoming</a:t>
            </a:r>
            <a:r>
              <a:rPr lang="en-US" sz="1200" b="0" baseline="0" dirty="0">
                <a:solidFill>
                  <a:srgbClr val="595959"/>
                </a:solidFill>
                <a:latin typeface="Arial"/>
                <a:cs typeface="Arial"/>
              </a:rPr>
              <a:t> and thanking everyone for their interest in getting involved in the NC Moves 2050 Plan</a:t>
            </a:r>
            <a:endParaRPr lang="en-US" sz="1200" b="1" dirty="0">
              <a:solidFill>
                <a:srgbClr val="595959"/>
              </a:solidFill>
              <a:latin typeface="Arial"/>
              <a:cs typeface="Arial"/>
            </a:endParaRPr>
          </a:p>
          <a:p>
            <a:pPr marL="0" lvl="0" indent="0">
              <a:spcBef>
                <a:spcPct val="20000"/>
              </a:spcBef>
              <a:buFont typeface="Arial" charset="0"/>
              <a:buNone/>
            </a:pPr>
            <a:endParaRPr lang="en-US" sz="1200" dirty="0">
              <a:solidFill>
                <a:srgbClr val="595959"/>
              </a:solidFill>
              <a:latin typeface="Arial"/>
              <a:cs typeface="Arial"/>
            </a:endParaRPr>
          </a:p>
          <a:p>
            <a:pPr marL="0" lvl="0" indent="0">
              <a:spcBef>
                <a:spcPct val="20000"/>
              </a:spcBef>
              <a:buFont typeface="Arial" charset="0"/>
              <a:buNone/>
            </a:pPr>
            <a:r>
              <a:rPr lang="en-US" sz="1200" b="1" dirty="0">
                <a:solidFill>
                  <a:srgbClr val="595959"/>
                </a:solidFill>
                <a:latin typeface="Arial"/>
                <a:cs typeface="Arial"/>
              </a:rPr>
              <a:t>Suggested Narrative:</a:t>
            </a:r>
          </a:p>
          <a:p>
            <a:r>
              <a:rPr lang="en-US" dirty="0"/>
              <a:t>Welcome</a:t>
            </a:r>
            <a:r>
              <a:rPr lang="en-US" baseline="0" dirty="0"/>
              <a:t> to the meeting for NC Moves 2050, North Carolina’s long range multimodal transportation plan. This plan is an important initiative for </a:t>
            </a:r>
            <a:r>
              <a:rPr lang="en-US" b="1" strike="noStrike" baseline="0" dirty="0">
                <a:solidFill>
                  <a:schemeClr val="tx1"/>
                </a:solidFill>
              </a:rPr>
              <a:t>North Carolina</a:t>
            </a:r>
            <a:r>
              <a:rPr lang="en-US" baseline="0" dirty="0">
                <a:solidFill>
                  <a:srgbClr val="FF0000"/>
                </a:solidFill>
              </a:rPr>
              <a:t> </a:t>
            </a:r>
            <a:r>
              <a:rPr lang="en-US" baseline="0" dirty="0"/>
              <a:t>and your participation is critical to its success. The purpose of this presentation is to inform, engage and generate excitement around this important </a:t>
            </a:r>
            <a:r>
              <a:rPr lang="en-US" b="1" strike="noStrike" baseline="0" dirty="0"/>
              <a:t>initiative</a:t>
            </a:r>
            <a:r>
              <a:rPr lang="en-US" baseline="0" dirty="0"/>
              <a:t>. This is an update on the planning efforts since the presentation in Spring of 2019. </a:t>
            </a:r>
            <a:endParaRPr lang="en-US" dirty="0"/>
          </a:p>
        </p:txBody>
      </p:sp>
      <p:sp>
        <p:nvSpPr>
          <p:cNvPr id="4" name="Slide Number Placeholder 3"/>
          <p:cNvSpPr>
            <a:spLocks noGrp="1"/>
          </p:cNvSpPr>
          <p:nvPr>
            <p:ph type="sldNum" sz="quarter" idx="10"/>
          </p:nvPr>
        </p:nvSpPr>
        <p:spPr/>
        <p:txBody>
          <a:bodyPr/>
          <a:lstStyle/>
          <a:p>
            <a:fld id="{DCB6EF1C-AA17-F640-A7A5-6C89FACC0C1D}" type="slidenum">
              <a:rPr lang="en-US" smtClean="0"/>
              <a:t>1</a:t>
            </a:fld>
            <a:endParaRPr lang="en-US" dirty="0"/>
          </a:p>
        </p:txBody>
      </p:sp>
    </p:spTree>
    <p:extLst>
      <p:ext uri="{BB962C8B-B14F-4D97-AF65-F5344CB8AC3E}">
        <p14:creationId xmlns:p14="http://schemas.microsoft.com/office/powerpoint/2010/main" val="42026694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presentation we will be giving you an update on the development of the plan, go over the future needs, and wrap up with how you can continue being engaged in the planning process.</a:t>
            </a:r>
          </a:p>
        </p:txBody>
      </p:sp>
      <p:sp>
        <p:nvSpPr>
          <p:cNvPr id="4" name="Slide Number Placeholder 3"/>
          <p:cNvSpPr>
            <a:spLocks noGrp="1"/>
          </p:cNvSpPr>
          <p:nvPr>
            <p:ph type="sldNum" sz="quarter" idx="10"/>
          </p:nvPr>
        </p:nvSpPr>
        <p:spPr/>
        <p:txBody>
          <a:bodyPr/>
          <a:lstStyle/>
          <a:p>
            <a:fld id="{DCB6EF1C-AA17-F640-A7A5-6C89FACC0C1D}" type="slidenum">
              <a:rPr lang="en-US" smtClean="0"/>
              <a:t>2</a:t>
            </a:fld>
            <a:endParaRPr lang="en-US" dirty="0"/>
          </a:p>
        </p:txBody>
      </p:sp>
    </p:spTree>
    <p:extLst>
      <p:ext uri="{BB962C8B-B14F-4D97-AF65-F5344CB8AC3E}">
        <p14:creationId xmlns:p14="http://schemas.microsoft.com/office/powerpoint/2010/main" val="3271391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spcBef>
                <a:spcPct val="20000"/>
              </a:spcBef>
              <a:buFont typeface="Arial" charset="0"/>
              <a:buNone/>
            </a:pPr>
            <a:r>
              <a:rPr lang="en-US" sz="1200" b="1" dirty="0">
                <a:solidFill>
                  <a:srgbClr val="595959"/>
                </a:solidFill>
                <a:latin typeface="Arial"/>
                <a:cs typeface="Arial"/>
              </a:rPr>
              <a:t>Key Message: </a:t>
            </a:r>
            <a:r>
              <a:rPr lang="en-US" sz="1200" b="0" baseline="0" dirty="0">
                <a:solidFill>
                  <a:srgbClr val="595959"/>
                </a:solidFill>
                <a:latin typeface="Arial"/>
                <a:cs typeface="Arial"/>
              </a:rPr>
              <a:t>Several key milestones have been reached since the last round of presentations. </a:t>
            </a:r>
            <a:endParaRPr lang="en-US" sz="1200" b="1" dirty="0">
              <a:solidFill>
                <a:srgbClr val="595959"/>
              </a:solidFill>
              <a:latin typeface="Arial"/>
              <a:cs typeface="Arial"/>
            </a:endParaRPr>
          </a:p>
          <a:p>
            <a:pPr marL="0" lvl="0" indent="0">
              <a:spcBef>
                <a:spcPct val="20000"/>
              </a:spcBef>
              <a:buFont typeface="Arial" charset="0"/>
              <a:buNone/>
            </a:pPr>
            <a:endParaRPr lang="en-US" sz="1200" dirty="0">
              <a:solidFill>
                <a:srgbClr val="595959"/>
              </a:solidFill>
              <a:latin typeface="Arial"/>
              <a:cs typeface="Arial"/>
            </a:endParaRPr>
          </a:p>
          <a:p>
            <a:pPr marL="0" lvl="0" indent="0">
              <a:spcBef>
                <a:spcPct val="20000"/>
              </a:spcBef>
              <a:buFont typeface="Arial" charset="0"/>
              <a:buNone/>
            </a:pPr>
            <a:r>
              <a:rPr lang="en-US" sz="1200" b="1" dirty="0">
                <a:solidFill>
                  <a:srgbClr val="595959"/>
                </a:solidFill>
                <a:latin typeface="Arial"/>
                <a:cs typeface="Arial"/>
              </a:rPr>
              <a:t>Suggested Narrative:</a:t>
            </a:r>
          </a:p>
          <a:p>
            <a:r>
              <a:rPr lang="en-US" dirty="0"/>
              <a:t>Since the last round of presentations, the NC Moves 2050 project has reached several key milestones in the plan development. The research for the Drivers and Opportunity task was completed, the 4 alternative futures were developed and highlighted in the second survey, and most recently, the strategic actions to reach the NC Moves 2050 goals have been drafted and are the main content for the third survey. </a:t>
            </a:r>
            <a:endParaRPr lang="en-US" baseline="0" dirty="0"/>
          </a:p>
          <a:p>
            <a:endParaRPr lang="en-US" dirty="0"/>
          </a:p>
        </p:txBody>
      </p:sp>
      <p:sp>
        <p:nvSpPr>
          <p:cNvPr id="4" name="Slide Number Placeholder 3"/>
          <p:cNvSpPr>
            <a:spLocks noGrp="1"/>
          </p:cNvSpPr>
          <p:nvPr>
            <p:ph type="sldNum" sz="quarter" idx="10"/>
          </p:nvPr>
        </p:nvSpPr>
        <p:spPr/>
        <p:txBody>
          <a:bodyPr/>
          <a:lstStyle/>
          <a:p>
            <a:fld id="{DCB6EF1C-AA17-F640-A7A5-6C89FACC0C1D}" type="slidenum">
              <a:rPr lang="en-US" smtClean="0"/>
              <a:t>3</a:t>
            </a:fld>
            <a:endParaRPr lang="en-US" dirty="0"/>
          </a:p>
        </p:txBody>
      </p:sp>
    </p:spTree>
    <p:extLst>
      <p:ext uri="{BB962C8B-B14F-4D97-AF65-F5344CB8AC3E}">
        <p14:creationId xmlns:p14="http://schemas.microsoft.com/office/powerpoint/2010/main" val="21418255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spcBef>
                <a:spcPct val="20000"/>
              </a:spcBef>
              <a:buFont typeface="Arial" charset="0"/>
              <a:buNone/>
            </a:pPr>
            <a:r>
              <a:rPr lang="en-US" sz="1200" b="1" dirty="0">
                <a:solidFill>
                  <a:srgbClr val="595959"/>
                </a:solidFill>
                <a:latin typeface="Arial"/>
                <a:cs typeface="Arial"/>
              </a:rPr>
              <a:t>Key Message: </a:t>
            </a:r>
            <a:r>
              <a:rPr lang="en-US" sz="1200" b="0" dirty="0">
                <a:solidFill>
                  <a:srgbClr val="595959"/>
                </a:solidFill>
                <a:latin typeface="Arial"/>
                <a:cs typeface="Arial"/>
              </a:rPr>
              <a:t>The</a:t>
            </a:r>
            <a:r>
              <a:rPr lang="en-US" sz="1200" b="1" dirty="0">
                <a:solidFill>
                  <a:srgbClr val="595959"/>
                </a:solidFill>
                <a:latin typeface="Arial"/>
                <a:cs typeface="Arial"/>
              </a:rPr>
              <a:t> </a:t>
            </a:r>
            <a:r>
              <a:rPr lang="en-US" sz="1200" b="0" baseline="0" dirty="0">
                <a:solidFill>
                  <a:srgbClr val="595959"/>
                </a:solidFill>
                <a:latin typeface="Arial"/>
                <a:cs typeface="Arial"/>
              </a:rPr>
              <a:t>Drivers and Opportunities task is complete, fact sheets can be found on the project website. </a:t>
            </a:r>
            <a:endParaRPr lang="en-US" sz="1200" b="1" dirty="0">
              <a:solidFill>
                <a:srgbClr val="595959"/>
              </a:solidFill>
              <a:latin typeface="Arial"/>
              <a:cs typeface="Arial"/>
            </a:endParaRPr>
          </a:p>
          <a:p>
            <a:pPr marL="0" lvl="0" indent="0">
              <a:spcBef>
                <a:spcPct val="20000"/>
              </a:spcBef>
              <a:buFont typeface="Arial" charset="0"/>
              <a:buNone/>
            </a:pPr>
            <a:endParaRPr lang="en-US" sz="1200" dirty="0">
              <a:solidFill>
                <a:srgbClr val="595959"/>
              </a:solidFill>
              <a:latin typeface="Arial"/>
              <a:cs typeface="Arial"/>
            </a:endParaRPr>
          </a:p>
          <a:p>
            <a:pPr marL="0" lvl="0" indent="0">
              <a:spcBef>
                <a:spcPct val="20000"/>
              </a:spcBef>
              <a:buFont typeface="Arial" charset="0"/>
              <a:buNone/>
            </a:pPr>
            <a:r>
              <a:rPr lang="en-US" sz="1200" b="1" dirty="0">
                <a:solidFill>
                  <a:srgbClr val="595959"/>
                </a:solidFill>
                <a:latin typeface="Arial"/>
                <a:cs typeface="Arial"/>
              </a:rPr>
              <a:t>Suggested Narrative:</a:t>
            </a:r>
          </a:p>
          <a:p>
            <a:r>
              <a:rPr lang="en-US" dirty="0"/>
              <a:t>The research done on 8 topic areas, shown here, has been finalized and summarized through 8 fact sheets that highlight key trends and potential impacts that will effect North Carolina’s future. The fact sheets are a summary of technical papers developed. The fact sheets can be found on the website. </a:t>
            </a:r>
            <a:endParaRPr lang="en-US" baseline="0" dirty="0"/>
          </a:p>
          <a:p>
            <a:endParaRPr lang="en-US" dirty="0"/>
          </a:p>
        </p:txBody>
      </p:sp>
      <p:sp>
        <p:nvSpPr>
          <p:cNvPr id="4" name="Slide Number Placeholder 3"/>
          <p:cNvSpPr>
            <a:spLocks noGrp="1"/>
          </p:cNvSpPr>
          <p:nvPr>
            <p:ph type="sldNum" sz="quarter" idx="10"/>
          </p:nvPr>
        </p:nvSpPr>
        <p:spPr/>
        <p:txBody>
          <a:bodyPr/>
          <a:lstStyle/>
          <a:p>
            <a:fld id="{DCB6EF1C-AA17-F640-A7A5-6C89FACC0C1D}" type="slidenum">
              <a:rPr lang="en-US" smtClean="0"/>
              <a:t>4</a:t>
            </a:fld>
            <a:endParaRPr lang="en-US" dirty="0"/>
          </a:p>
        </p:txBody>
      </p:sp>
    </p:spTree>
    <p:extLst>
      <p:ext uri="{BB962C8B-B14F-4D97-AF65-F5344CB8AC3E}">
        <p14:creationId xmlns:p14="http://schemas.microsoft.com/office/powerpoint/2010/main" val="16856998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spcBef>
                <a:spcPct val="20000"/>
              </a:spcBef>
              <a:buFont typeface="Arial" charset="0"/>
              <a:buNone/>
            </a:pPr>
            <a:endParaRPr lang="en-US" sz="1200" dirty="0">
              <a:solidFill>
                <a:srgbClr val="595959"/>
              </a:solidFill>
              <a:latin typeface="Arial"/>
              <a:cs typeface="Arial"/>
            </a:endParaRPr>
          </a:p>
          <a:p>
            <a:pPr marL="0" lvl="0" indent="0">
              <a:spcBef>
                <a:spcPct val="20000"/>
              </a:spcBef>
              <a:buFont typeface="Arial" charset="0"/>
              <a:buNone/>
            </a:pPr>
            <a:r>
              <a:rPr lang="en-US" sz="1200" b="1" dirty="0">
                <a:solidFill>
                  <a:srgbClr val="595959"/>
                </a:solidFill>
                <a:latin typeface="Arial"/>
                <a:cs typeface="Arial"/>
              </a:rPr>
              <a:t>Suggested Narrative:</a:t>
            </a:r>
          </a:p>
          <a:p>
            <a:r>
              <a:rPr lang="en-US" sz="1200" kern="1200" dirty="0">
                <a:solidFill>
                  <a:schemeClr val="tx1"/>
                </a:solidFill>
                <a:effectLst/>
                <a:latin typeface="+mn-lt"/>
                <a:ea typeface="+mn-ea"/>
                <a:cs typeface="+mn-cs"/>
              </a:rPr>
              <a:t>The NC Moves 2050 Plan explored four different scenarios to help picture our transportation future. These scenarios help us understand what </a:t>
            </a:r>
            <a:r>
              <a:rPr lang="en-US" sz="1200" i="1" kern="1200" dirty="0">
                <a:solidFill>
                  <a:schemeClr val="tx1"/>
                </a:solidFill>
                <a:effectLst/>
                <a:latin typeface="+mn-lt"/>
                <a:ea typeface="+mn-ea"/>
                <a:cs typeface="+mn-cs"/>
              </a:rPr>
              <a:t>could</a:t>
            </a:r>
            <a:r>
              <a:rPr lang="en-US" sz="1200" kern="1200" dirty="0">
                <a:solidFill>
                  <a:schemeClr val="tx1"/>
                </a:solidFill>
                <a:effectLst/>
                <a:latin typeface="+mn-lt"/>
                <a:ea typeface="+mn-ea"/>
                <a:cs typeface="+mn-cs"/>
              </a:rPr>
              <a:t> happen, not predict what </a:t>
            </a:r>
            <a:r>
              <a:rPr lang="en-US" sz="1200" i="1" kern="1200" dirty="0">
                <a:solidFill>
                  <a:schemeClr val="tx1"/>
                </a:solidFill>
                <a:effectLst/>
                <a:latin typeface="+mn-lt"/>
                <a:ea typeface="+mn-ea"/>
                <a:cs typeface="+mn-cs"/>
              </a:rPr>
              <a:t>will</a:t>
            </a:r>
            <a:r>
              <a:rPr lang="en-US" sz="1200" kern="1200" dirty="0">
                <a:solidFill>
                  <a:schemeClr val="tx1"/>
                </a:solidFill>
                <a:effectLst/>
                <a:latin typeface="+mn-lt"/>
                <a:ea typeface="+mn-ea"/>
                <a:cs typeface="+mn-cs"/>
              </a:rPr>
              <a:t> happen. Scenario planning helps develop different views of the future based on “what ifs”. This helps the N.C. Department of Transportation better understand how to prepare long-range transportation plans that consider how people and goods will travel. There is more information on the project website, as well as a fact sheet. </a:t>
            </a:r>
            <a:endParaRPr lang="en-US" dirty="0"/>
          </a:p>
        </p:txBody>
      </p:sp>
      <p:sp>
        <p:nvSpPr>
          <p:cNvPr id="4" name="Slide Number Placeholder 3"/>
          <p:cNvSpPr>
            <a:spLocks noGrp="1"/>
          </p:cNvSpPr>
          <p:nvPr>
            <p:ph type="sldNum" sz="quarter" idx="5"/>
          </p:nvPr>
        </p:nvSpPr>
        <p:spPr/>
        <p:txBody>
          <a:bodyPr/>
          <a:lstStyle/>
          <a:p>
            <a:fld id="{DCB6EF1C-AA17-F640-A7A5-6C89FACC0C1D}" type="slidenum">
              <a:rPr lang="en-US" smtClean="0"/>
              <a:t>5</a:t>
            </a:fld>
            <a:endParaRPr lang="en-US" dirty="0"/>
          </a:p>
        </p:txBody>
      </p:sp>
    </p:spTree>
    <p:extLst>
      <p:ext uri="{BB962C8B-B14F-4D97-AF65-F5344CB8AC3E}">
        <p14:creationId xmlns:p14="http://schemas.microsoft.com/office/powerpoint/2010/main" val="7533807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spcBef>
                <a:spcPct val="20000"/>
              </a:spcBef>
              <a:buFont typeface="Arial" charset="0"/>
              <a:buNone/>
            </a:pPr>
            <a:r>
              <a:rPr lang="en-US" sz="1200" b="1" dirty="0">
                <a:solidFill>
                  <a:srgbClr val="595959"/>
                </a:solidFill>
                <a:latin typeface="Arial"/>
                <a:cs typeface="Arial"/>
              </a:rPr>
              <a:t>Key Message: </a:t>
            </a:r>
            <a:r>
              <a:rPr lang="en-US" sz="1200" b="0" baseline="0" dirty="0">
                <a:solidFill>
                  <a:srgbClr val="595959"/>
                </a:solidFill>
                <a:latin typeface="Arial"/>
                <a:cs typeface="Arial"/>
              </a:rPr>
              <a:t>The 2</a:t>
            </a:r>
            <a:r>
              <a:rPr lang="en-US" sz="1200" b="0" baseline="30000" dirty="0">
                <a:solidFill>
                  <a:srgbClr val="595959"/>
                </a:solidFill>
                <a:latin typeface="Arial"/>
                <a:cs typeface="Arial"/>
              </a:rPr>
              <a:t>nd</a:t>
            </a:r>
            <a:r>
              <a:rPr lang="en-US" sz="1200" b="0" baseline="0" dirty="0">
                <a:solidFill>
                  <a:srgbClr val="595959"/>
                </a:solidFill>
                <a:latin typeface="Arial"/>
                <a:cs typeface="Arial"/>
              </a:rPr>
              <a:t> survey focused on the alternative futures and ran from April to June. Over 10,000 people participated. </a:t>
            </a:r>
            <a:endParaRPr lang="en-US" sz="1200" b="1" dirty="0">
              <a:solidFill>
                <a:srgbClr val="595959"/>
              </a:solidFill>
              <a:latin typeface="Arial"/>
              <a:cs typeface="Arial"/>
            </a:endParaRPr>
          </a:p>
          <a:p>
            <a:pPr marL="0" lvl="0" indent="0">
              <a:spcBef>
                <a:spcPct val="20000"/>
              </a:spcBef>
              <a:buFont typeface="Arial" charset="0"/>
              <a:buNone/>
            </a:pPr>
            <a:endParaRPr lang="en-US" sz="1200" dirty="0">
              <a:solidFill>
                <a:srgbClr val="595959"/>
              </a:solidFill>
              <a:latin typeface="Arial"/>
              <a:cs typeface="Arial"/>
            </a:endParaRPr>
          </a:p>
          <a:p>
            <a:pPr marL="0" lvl="0" indent="0">
              <a:spcBef>
                <a:spcPct val="20000"/>
              </a:spcBef>
              <a:buFont typeface="Arial" charset="0"/>
              <a:buNone/>
            </a:pPr>
            <a:r>
              <a:rPr lang="en-US" sz="1200" b="1" dirty="0">
                <a:solidFill>
                  <a:srgbClr val="595959"/>
                </a:solidFill>
                <a:latin typeface="Arial"/>
                <a:cs typeface="Arial"/>
              </a:rPr>
              <a:t>Suggested Narrative:</a:t>
            </a:r>
          </a:p>
          <a:p>
            <a:r>
              <a:rPr lang="en-US" sz="1200" kern="1200" dirty="0">
                <a:solidFill>
                  <a:schemeClr val="tx1"/>
                </a:solidFill>
                <a:effectLst/>
                <a:latin typeface="+mn-lt"/>
                <a:ea typeface="+mn-ea"/>
                <a:cs typeface="+mn-cs"/>
              </a:rPr>
              <a:t>The 4 alternative future scenarios were presented in the second survey, allowing the project team to collect input from the public on how they thought the future might look. The survey was taken by over 10,000 North Carolina residents. This input was used to help develop the needs for 2050 and to draft the NC Moves 2050 objectives and strategic actions. A summary of the second phase of engagement, including the results from the survey, can be found on the project website. Outreach for this phase was comprehensive and reached every county in North Carolina. </a:t>
            </a:r>
            <a:endParaRPr lang="en-US" dirty="0"/>
          </a:p>
        </p:txBody>
      </p:sp>
      <p:sp>
        <p:nvSpPr>
          <p:cNvPr id="4" name="Slide Number Placeholder 3"/>
          <p:cNvSpPr>
            <a:spLocks noGrp="1"/>
          </p:cNvSpPr>
          <p:nvPr>
            <p:ph type="sldNum" sz="quarter" idx="5"/>
          </p:nvPr>
        </p:nvSpPr>
        <p:spPr/>
        <p:txBody>
          <a:bodyPr/>
          <a:lstStyle/>
          <a:p>
            <a:fld id="{DCB6EF1C-AA17-F640-A7A5-6C89FACC0C1D}" type="slidenum">
              <a:rPr lang="en-US" smtClean="0"/>
              <a:t>6</a:t>
            </a:fld>
            <a:endParaRPr lang="en-US" dirty="0"/>
          </a:p>
        </p:txBody>
      </p:sp>
    </p:spTree>
    <p:extLst>
      <p:ext uri="{BB962C8B-B14F-4D97-AF65-F5344CB8AC3E}">
        <p14:creationId xmlns:p14="http://schemas.microsoft.com/office/powerpoint/2010/main" val="6549888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spcBef>
                <a:spcPct val="20000"/>
              </a:spcBef>
              <a:buFont typeface="Arial" charset="0"/>
              <a:buNone/>
            </a:pPr>
            <a:r>
              <a:rPr lang="en-US" sz="1200" b="1" dirty="0">
                <a:solidFill>
                  <a:srgbClr val="595959"/>
                </a:solidFill>
                <a:latin typeface="Arial"/>
                <a:cs typeface="Arial"/>
              </a:rPr>
              <a:t>Key Message: </a:t>
            </a:r>
            <a:r>
              <a:rPr lang="en-US" sz="1200" b="0" dirty="0">
                <a:solidFill>
                  <a:srgbClr val="595959"/>
                </a:solidFill>
                <a:latin typeface="Arial"/>
                <a:cs typeface="Arial"/>
              </a:rPr>
              <a:t>There are five objectives that will support the NC Moves 2050. These objectives are the focus of the 3</a:t>
            </a:r>
            <a:r>
              <a:rPr lang="en-US" sz="1200" b="0" baseline="30000" dirty="0">
                <a:solidFill>
                  <a:srgbClr val="595959"/>
                </a:solidFill>
                <a:latin typeface="Arial"/>
                <a:cs typeface="Arial"/>
              </a:rPr>
              <a:t>rd</a:t>
            </a:r>
            <a:r>
              <a:rPr lang="en-US" sz="1200" b="0" dirty="0">
                <a:solidFill>
                  <a:srgbClr val="595959"/>
                </a:solidFill>
                <a:latin typeface="Arial"/>
                <a:cs typeface="Arial"/>
              </a:rPr>
              <a:t> survey</a:t>
            </a:r>
          </a:p>
          <a:p>
            <a:pPr marL="0" lvl="0" indent="0">
              <a:spcBef>
                <a:spcPct val="20000"/>
              </a:spcBef>
              <a:buFont typeface="Arial" charset="0"/>
              <a:buNone/>
            </a:pPr>
            <a:endParaRPr lang="en-US" sz="1200" b="0" baseline="0" dirty="0">
              <a:solidFill>
                <a:srgbClr val="595959"/>
              </a:solidFill>
              <a:latin typeface="Arial"/>
              <a:cs typeface="Arial"/>
            </a:endParaRPr>
          </a:p>
          <a:p>
            <a:pPr marL="0" marR="0" lvl="0" indent="0" algn="l" defTabSz="457200" rtl="0" eaLnBrk="1" fontAlgn="auto" latinLnBrk="0" hangingPunct="1">
              <a:lnSpc>
                <a:spcPct val="100000"/>
              </a:lnSpc>
              <a:spcBef>
                <a:spcPct val="20000"/>
              </a:spcBef>
              <a:spcAft>
                <a:spcPts val="0"/>
              </a:spcAft>
              <a:buClrTx/>
              <a:buSzTx/>
              <a:buFont typeface="Arial" charset="0"/>
              <a:buNone/>
              <a:tabLst/>
              <a:defRPr/>
            </a:pPr>
            <a:r>
              <a:rPr lang="en-US" sz="1200" b="1" baseline="0" dirty="0">
                <a:solidFill>
                  <a:srgbClr val="595959"/>
                </a:solidFill>
                <a:latin typeface="Arial"/>
                <a:cs typeface="Arial"/>
              </a:rPr>
              <a:t>Suggested Narrative: </a:t>
            </a:r>
            <a:r>
              <a:rPr lang="en-US" sz="1200" b="0" strike="sngStrike" baseline="0" dirty="0">
                <a:solidFill>
                  <a:srgbClr val="595959"/>
                </a:solidFill>
                <a:latin typeface="Arial"/>
                <a:cs typeface="Arial"/>
              </a:rPr>
              <a:t>There are five over arching objectives that support the needs of 2050 and the goal of the plan.</a:t>
            </a:r>
            <a:r>
              <a:rPr lang="en-US" sz="1200" b="1" strike="sngStrike" baseline="0" dirty="0">
                <a:solidFill>
                  <a:srgbClr val="595959"/>
                </a:solidFill>
                <a:latin typeface="Arial"/>
                <a:cs typeface="Arial"/>
              </a:rPr>
              <a:t>  THIS IS STATED TWICE</a:t>
            </a:r>
          </a:p>
          <a:p>
            <a:pPr marL="0" marR="0" lvl="0" indent="0" algn="l" defTabSz="457200" rtl="0" eaLnBrk="1" fontAlgn="auto" latinLnBrk="0" hangingPunct="1">
              <a:lnSpc>
                <a:spcPct val="100000"/>
              </a:lnSpc>
              <a:spcBef>
                <a:spcPct val="20000"/>
              </a:spcBef>
              <a:spcAft>
                <a:spcPts val="0"/>
              </a:spcAft>
              <a:buClrTx/>
              <a:buSzTx/>
              <a:buFont typeface="Arial" charset="0"/>
              <a:buNone/>
              <a:tabLst/>
              <a:defRPr/>
            </a:pPr>
            <a:endParaRPr lang="en-US" sz="1200" b="1" kern="1200" baseline="0" dirty="0">
              <a:solidFill>
                <a:srgbClr val="595959"/>
              </a:solidFill>
              <a:effectLst/>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charset="0"/>
              <a:buNone/>
              <a:tabLst/>
              <a:defRPr/>
            </a:pPr>
            <a:r>
              <a:rPr lang="en-US" sz="1200" kern="1200" dirty="0">
                <a:solidFill>
                  <a:schemeClr val="tx1"/>
                </a:solidFill>
                <a:effectLst/>
                <a:latin typeface="+mn-lt"/>
                <a:ea typeface="+mn-ea"/>
                <a:cs typeface="+mn-cs"/>
              </a:rPr>
              <a:t>The vision of NC Moves 2050 will reflect NCDOT’s focus on policy-based solutions rather than specific projects. This means instead of making decisions like “building a bike lane on Main Street,” we would look to “provide support for local bicycle projects.” There are five objectives that support the vision of NC Moves 2050. Each objective is based on research of existing transportation plans and future needs. They reflect the feedback of residents, stakeholders, partners, NCDOT staff and subject matter experts.</a:t>
            </a:r>
          </a:p>
          <a:p>
            <a:pPr marL="0" marR="0" lvl="0" indent="0" algn="l" defTabSz="457200" rtl="0" eaLnBrk="1" fontAlgn="auto" latinLnBrk="0" hangingPunct="1">
              <a:lnSpc>
                <a:spcPct val="100000"/>
              </a:lnSpc>
              <a:spcBef>
                <a:spcPct val="20000"/>
              </a:spcBef>
              <a:spcAft>
                <a:spcPts val="0"/>
              </a:spcAft>
              <a:buClrTx/>
              <a:buSzTx/>
              <a:buFont typeface="Arial" charset="0"/>
              <a:buNone/>
              <a:tabLst/>
              <a:defRPr/>
            </a:pPr>
            <a:endParaRPr lang="en-US"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ct val="20000"/>
              </a:spcBef>
              <a:spcAft>
                <a:spcPts val="0"/>
              </a:spcAft>
              <a:buClrTx/>
              <a:buSzTx/>
              <a:buFont typeface="Arial" charset="0"/>
              <a:buNone/>
              <a:tabLst/>
              <a:defRPr/>
            </a:pPr>
            <a:r>
              <a:rPr lang="en-US" sz="1200" kern="1200" dirty="0">
                <a:solidFill>
                  <a:schemeClr val="tx1"/>
                </a:solidFill>
                <a:effectLst/>
                <a:latin typeface="+mn-lt"/>
                <a:ea typeface="+mn-ea"/>
                <a:cs typeface="+mn-cs"/>
              </a:rPr>
              <a:t>The following slides show the different actions needed to support these objectives. The survey asks participants to select </a:t>
            </a:r>
            <a:r>
              <a:rPr lang="en-US" sz="1200" kern="1200" dirty="0">
                <a:solidFill>
                  <a:schemeClr val="tx1"/>
                </a:solidFill>
                <a:effectLst/>
                <a:highlight>
                  <a:srgbClr val="FFFF00"/>
                </a:highlight>
                <a:latin typeface="+mn-lt"/>
                <a:ea typeface="+mn-ea"/>
                <a:cs typeface="+mn-cs"/>
              </a:rPr>
              <a:t>their top three example actions under each objective. </a:t>
            </a:r>
          </a:p>
          <a:p>
            <a:pPr marL="0" marR="0" lvl="0" indent="0" algn="l" defTabSz="457200" rtl="0" eaLnBrk="1" fontAlgn="auto" latinLnBrk="0" hangingPunct="1">
              <a:lnSpc>
                <a:spcPct val="100000"/>
              </a:lnSpc>
              <a:spcBef>
                <a:spcPct val="20000"/>
              </a:spcBef>
              <a:spcAft>
                <a:spcPts val="0"/>
              </a:spcAft>
              <a:buClrTx/>
              <a:buSzTx/>
              <a:buFont typeface="Arial" charset="0"/>
              <a:buNone/>
              <a:tabLst/>
              <a:defRPr/>
            </a:pPr>
            <a:endParaRPr lang="en-US" sz="1200" b="1" kern="1200" baseline="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ct val="20000"/>
              </a:spcBef>
              <a:spcAft>
                <a:spcPts val="0"/>
              </a:spcAft>
              <a:buClrTx/>
              <a:buSzTx/>
              <a:buFont typeface="Arial" charset="0"/>
              <a:buNone/>
              <a:tabLst/>
              <a:defRPr/>
            </a:pPr>
            <a:r>
              <a:rPr lang="en-US" sz="1200" b="1" kern="1200" baseline="0" dirty="0">
                <a:solidFill>
                  <a:schemeClr val="tx1"/>
                </a:solidFill>
                <a:effectLst/>
                <a:latin typeface="+mn-lt"/>
                <a:ea typeface="+mn-ea"/>
                <a:cs typeface="+mn-cs"/>
              </a:rPr>
              <a:t>The survey acts as a good hand out to participants to understand each of the strategies better. </a:t>
            </a:r>
            <a:endParaRPr lang="en-US" sz="1200" b="1" baseline="0" dirty="0">
              <a:solidFill>
                <a:srgbClr val="595959"/>
              </a:solidFill>
              <a:latin typeface="Arial"/>
              <a:cs typeface="Arial"/>
            </a:endParaRPr>
          </a:p>
          <a:p>
            <a:pPr marL="0" lvl="0" indent="0">
              <a:spcBef>
                <a:spcPct val="20000"/>
              </a:spcBef>
              <a:buFont typeface="Arial" charset="0"/>
              <a:buNone/>
            </a:pPr>
            <a:endParaRPr lang="en-US" dirty="0"/>
          </a:p>
        </p:txBody>
      </p:sp>
      <p:sp>
        <p:nvSpPr>
          <p:cNvPr id="4" name="Slide Number Placeholder 3"/>
          <p:cNvSpPr>
            <a:spLocks noGrp="1"/>
          </p:cNvSpPr>
          <p:nvPr>
            <p:ph type="sldNum" sz="quarter" idx="10"/>
          </p:nvPr>
        </p:nvSpPr>
        <p:spPr/>
        <p:txBody>
          <a:bodyPr/>
          <a:lstStyle/>
          <a:p>
            <a:fld id="{AE2B0A10-6CCD-44B8-ADDC-B8A3B3A8A373}" type="slidenum">
              <a:rPr lang="en-US" smtClean="0"/>
              <a:pPr/>
              <a:t>7</a:t>
            </a:fld>
            <a:endParaRPr lang="en-US" dirty="0"/>
          </a:p>
        </p:txBody>
      </p:sp>
    </p:spTree>
    <p:extLst>
      <p:ext uri="{BB962C8B-B14F-4D97-AF65-F5344CB8AC3E}">
        <p14:creationId xmlns:p14="http://schemas.microsoft.com/office/powerpoint/2010/main" val="39979659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spcBef>
                <a:spcPct val="20000"/>
              </a:spcBef>
              <a:buFont typeface="Arial" charset="0"/>
              <a:buNone/>
            </a:pPr>
            <a:r>
              <a:rPr lang="en-US" sz="1200" b="1" dirty="0">
                <a:solidFill>
                  <a:srgbClr val="595959"/>
                </a:solidFill>
                <a:latin typeface="Arial"/>
                <a:cs typeface="Arial"/>
              </a:rPr>
              <a:t>Key Message: </a:t>
            </a:r>
            <a:r>
              <a:rPr lang="en-US" sz="1200" b="0" dirty="0">
                <a:solidFill>
                  <a:srgbClr val="595959"/>
                </a:solidFill>
                <a:latin typeface="Arial"/>
                <a:cs typeface="Arial"/>
              </a:rPr>
              <a:t>Encourage</a:t>
            </a:r>
            <a:r>
              <a:rPr lang="en-US" sz="1200" b="0" baseline="0" dirty="0">
                <a:solidFill>
                  <a:srgbClr val="595959"/>
                </a:solidFill>
                <a:latin typeface="Arial"/>
                <a:cs typeface="Arial"/>
              </a:rPr>
              <a:t> participation in the current survey and ask participants to share the survey with their networks. </a:t>
            </a:r>
            <a:endParaRPr lang="en-US" sz="1200" b="1" dirty="0">
              <a:solidFill>
                <a:srgbClr val="595959"/>
              </a:solidFill>
              <a:latin typeface="Arial"/>
              <a:cs typeface="Arial"/>
            </a:endParaRPr>
          </a:p>
          <a:p>
            <a:pPr marL="0" lvl="0" indent="0">
              <a:spcBef>
                <a:spcPct val="20000"/>
              </a:spcBef>
              <a:buFont typeface="Arial" charset="0"/>
              <a:buNone/>
            </a:pPr>
            <a:endParaRPr lang="en-US" sz="1200" dirty="0">
              <a:solidFill>
                <a:srgbClr val="595959"/>
              </a:solidFill>
              <a:latin typeface="Arial"/>
              <a:cs typeface="Arial"/>
            </a:endParaRPr>
          </a:p>
          <a:p>
            <a:pPr marL="0" lvl="0" indent="0">
              <a:spcBef>
                <a:spcPct val="20000"/>
              </a:spcBef>
              <a:buFont typeface="Arial" charset="0"/>
              <a:buNone/>
            </a:pPr>
            <a:r>
              <a:rPr lang="en-US" sz="1200" b="1" dirty="0">
                <a:solidFill>
                  <a:srgbClr val="595959"/>
                </a:solidFill>
                <a:latin typeface="Arial"/>
                <a:cs typeface="Arial"/>
              </a:rPr>
              <a:t>Suggested Narrative:</a:t>
            </a:r>
            <a:endParaRPr lang="en-US" baseline="0" dirty="0"/>
          </a:p>
          <a:p>
            <a:r>
              <a:rPr lang="en-US" baseline="0" dirty="0"/>
              <a:t>The third public survey is open from October 16</a:t>
            </a:r>
            <a:r>
              <a:rPr lang="en-US" baseline="30000" dirty="0"/>
              <a:t>th</a:t>
            </a:r>
            <a:r>
              <a:rPr lang="en-US" baseline="0" dirty="0"/>
              <a:t> to February 14</a:t>
            </a:r>
            <a:r>
              <a:rPr lang="en-US" baseline="30000" dirty="0"/>
              <a:t>th</a:t>
            </a:r>
            <a:r>
              <a:rPr lang="en-US" baseline="0" dirty="0"/>
              <a:t> and ask</a:t>
            </a:r>
            <a:r>
              <a:rPr lang="en-US" b="0" u="none" baseline="0" dirty="0"/>
              <a:t>s</a:t>
            </a:r>
            <a:r>
              <a:rPr lang="en-US" baseline="0" dirty="0"/>
              <a:t> residents to give their input on which draft actions are most important to them and their communities. Please go online to take the </a:t>
            </a:r>
            <a:r>
              <a:rPr lang="en-US" strike="noStrike" baseline="0" dirty="0"/>
              <a:t>survey and </a:t>
            </a:r>
            <a:r>
              <a:rPr lang="en-US" baseline="0" dirty="0"/>
              <a:t>encourage your communities to do the same by sharing the survey with all your networks. </a:t>
            </a:r>
            <a:endParaRPr lang="en-US" dirty="0"/>
          </a:p>
        </p:txBody>
      </p:sp>
      <p:sp>
        <p:nvSpPr>
          <p:cNvPr id="4" name="Slide Number Placeholder 3"/>
          <p:cNvSpPr>
            <a:spLocks noGrp="1"/>
          </p:cNvSpPr>
          <p:nvPr>
            <p:ph type="sldNum" sz="quarter" idx="10"/>
          </p:nvPr>
        </p:nvSpPr>
        <p:spPr/>
        <p:txBody>
          <a:bodyPr/>
          <a:lstStyle/>
          <a:p>
            <a:fld id="{DCB6EF1C-AA17-F640-A7A5-6C89FACC0C1D}" type="slidenum">
              <a:rPr lang="en-US" smtClean="0"/>
              <a:t>8</a:t>
            </a:fld>
            <a:endParaRPr lang="en-US" dirty="0"/>
          </a:p>
        </p:txBody>
      </p:sp>
    </p:spTree>
    <p:extLst>
      <p:ext uri="{BB962C8B-B14F-4D97-AF65-F5344CB8AC3E}">
        <p14:creationId xmlns:p14="http://schemas.microsoft.com/office/powerpoint/2010/main" val="40920694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spcBef>
                <a:spcPct val="20000"/>
              </a:spcBef>
              <a:buFont typeface="Arial" charset="0"/>
              <a:buNone/>
            </a:pPr>
            <a:r>
              <a:rPr lang="en-US" sz="1200" b="1" dirty="0">
                <a:solidFill>
                  <a:srgbClr val="595959"/>
                </a:solidFill>
                <a:latin typeface="Arial"/>
                <a:cs typeface="Arial"/>
              </a:rPr>
              <a:t>Key Message: </a:t>
            </a:r>
            <a:r>
              <a:rPr lang="en-US" sz="1200" b="0" dirty="0">
                <a:solidFill>
                  <a:srgbClr val="595959"/>
                </a:solidFill>
                <a:latin typeface="Arial"/>
                <a:cs typeface="Arial"/>
              </a:rPr>
              <a:t>This</a:t>
            </a:r>
            <a:r>
              <a:rPr lang="en-US" sz="1200" b="0" baseline="0" dirty="0">
                <a:solidFill>
                  <a:srgbClr val="595959"/>
                </a:solidFill>
                <a:latin typeface="Arial"/>
                <a:cs typeface="Arial"/>
              </a:rPr>
              <a:t> lays out the plan development process, note that e</a:t>
            </a:r>
            <a:r>
              <a:rPr lang="en-US" sz="1200" b="0" dirty="0">
                <a:solidFill>
                  <a:srgbClr val="595959"/>
                </a:solidFill>
                <a:latin typeface="Arial"/>
                <a:cs typeface="Arial"/>
              </a:rPr>
              <a:t>ngagement</a:t>
            </a:r>
            <a:r>
              <a:rPr lang="en-US" sz="1200" b="0" baseline="0" dirty="0">
                <a:solidFill>
                  <a:srgbClr val="595959"/>
                </a:solidFill>
                <a:latin typeface="Arial"/>
                <a:cs typeface="Arial"/>
              </a:rPr>
              <a:t> is on-going throughout the planning process. There are many ways to get involved. </a:t>
            </a:r>
            <a:endParaRPr lang="en-US" sz="1200" b="1" dirty="0">
              <a:solidFill>
                <a:srgbClr val="595959"/>
              </a:solidFill>
              <a:latin typeface="Arial"/>
              <a:cs typeface="Arial"/>
            </a:endParaRPr>
          </a:p>
          <a:p>
            <a:pPr marL="0" lvl="0" indent="0">
              <a:spcBef>
                <a:spcPct val="20000"/>
              </a:spcBef>
              <a:buFont typeface="Arial" charset="0"/>
              <a:buNone/>
            </a:pPr>
            <a:endParaRPr lang="en-US" sz="1200" dirty="0">
              <a:solidFill>
                <a:srgbClr val="595959"/>
              </a:solidFill>
              <a:latin typeface="Arial"/>
              <a:cs typeface="Arial"/>
            </a:endParaRPr>
          </a:p>
          <a:p>
            <a:pPr marL="0" lvl="0" indent="0">
              <a:spcBef>
                <a:spcPct val="20000"/>
              </a:spcBef>
              <a:buFont typeface="Arial" charset="0"/>
              <a:buNone/>
            </a:pPr>
            <a:r>
              <a:rPr lang="en-US" sz="1200" b="1" dirty="0">
                <a:solidFill>
                  <a:srgbClr val="595959"/>
                </a:solidFill>
                <a:latin typeface="Arial"/>
                <a:cs typeface="Arial"/>
              </a:rPr>
              <a:t>Suggested Narrative:</a:t>
            </a:r>
          </a:p>
          <a:p>
            <a:r>
              <a:rPr lang="en-US" dirty="0"/>
              <a:t>As mentioned earlier, more public engagement is coming this spring. This is our opportunity</a:t>
            </a:r>
            <a:r>
              <a:rPr lang="en-US" baseline="0" dirty="0"/>
              <a:t> to continue to stay engaged and get our community to participate. Promote NC Moves 2050 by using the hashtag, visiting the website to learn more and find plan updates, following the plan on social media, sharing and re-posting NCDOT posts on Facebook and Twitter to reach your audiences, participate in future surveys, and sign up for email updates. We also encourage you to become a voice and champion for the plan so that you can inform the public, engage them in the process, and generate excitement about the plan. NCDOT thanks everyone for their time today to learn about this important project. </a:t>
            </a:r>
            <a:endParaRPr lang="en-US" dirty="0"/>
          </a:p>
        </p:txBody>
      </p:sp>
      <p:sp>
        <p:nvSpPr>
          <p:cNvPr id="4" name="Slide Number Placeholder 3"/>
          <p:cNvSpPr>
            <a:spLocks noGrp="1"/>
          </p:cNvSpPr>
          <p:nvPr>
            <p:ph type="sldNum" sz="quarter" idx="10"/>
          </p:nvPr>
        </p:nvSpPr>
        <p:spPr/>
        <p:txBody>
          <a:bodyPr/>
          <a:lstStyle/>
          <a:p>
            <a:fld id="{DCB6EF1C-AA17-F640-A7A5-6C89FACC0C1D}" type="slidenum">
              <a:rPr lang="en-US" smtClean="0"/>
              <a:t>9</a:t>
            </a:fld>
            <a:endParaRPr lang="en-US" dirty="0"/>
          </a:p>
        </p:txBody>
      </p:sp>
    </p:spTree>
    <p:extLst>
      <p:ext uri="{BB962C8B-B14F-4D97-AF65-F5344CB8AC3E}">
        <p14:creationId xmlns:p14="http://schemas.microsoft.com/office/powerpoint/2010/main" val="32689507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spcBef>
                <a:spcPct val="20000"/>
              </a:spcBef>
              <a:buFont typeface="Arial" charset="0"/>
              <a:buNone/>
            </a:pPr>
            <a:r>
              <a:rPr lang="en-US" sz="1200" b="1" dirty="0">
                <a:solidFill>
                  <a:srgbClr val="595959"/>
                </a:solidFill>
                <a:latin typeface="Arial"/>
                <a:cs typeface="Arial"/>
              </a:rPr>
              <a:t>Key Message: </a:t>
            </a:r>
            <a:r>
              <a:rPr lang="en-US" sz="1200" b="0" dirty="0">
                <a:solidFill>
                  <a:srgbClr val="595959"/>
                </a:solidFill>
                <a:latin typeface="Arial"/>
                <a:cs typeface="Arial"/>
              </a:rPr>
              <a:t>Promote</a:t>
            </a:r>
            <a:r>
              <a:rPr lang="en-US" sz="1200" b="0" baseline="0" dirty="0">
                <a:solidFill>
                  <a:srgbClr val="595959"/>
                </a:solidFill>
                <a:latin typeface="Arial"/>
                <a:cs typeface="Arial"/>
              </a:rPr>
              <a:t> engagement in the plan. Drive people to the website to learn more and encourage the use of the #NCMOVES</a:t>
            </a:r>
            <a:r>
              <a:rPr lang="en-US" sz="1200" b="1" dirty="0">
                <a:solidFill>
                  <a:srgbClr val="595959"/>
                </a:solidFill>
                <a:latin typeface="Arial"/>
                <a:cs typeface="Arial"/>
              </a:rPr>
              <a:t> </a:t>
            </a:r>
          </a:p>
          <a:p>
            <a:pPr marL="0" lvl="0" indent="0">
              <a:spcBef>
                <a:spcPct val="20000"/>
              </a:spcBef>
              <a:buFont typeface="Arial" charset="0"/>
              <a:buNone/>
            </a:pPr>
            <a:endParaRPr lang="en-US" sz="1200" dirty="0">
              <a:solidFill>
                <a:srgbClr val="595959"/>
              </a:solidFill>
              <a:latin typeface="Arial"/>
              <a:cs typeface="Arial"/>
            </a:endParaRPr>
          </a:p>
          <a:p>
            <a:pPr marL="0" lvl="0" indent="0">
              <a:spcBef>
                <a:spcPct val="20000"/>
              </a:spcBef>
              <a:buFont typeface="Arial" charset="0"/>
              <a:buNone/>
            </a:pPr>
            <a:r>
              <a:rPr lang="en-US" sz="1200" b="1" dirty="0">
                <a:solidFill>
                  <a:srgbClr val="595959"/>
                </a:solidFill>
                <a:latin typeface="Arial"/>
                <a:cs typeface="Arial"/>
              </a:rPr>
              <a:t>Suggested Narrative:</a:t>
            </a:r>
          </a:p>
          <a:p>
            <a:r>
              <a:rPr lang="en-US" dirty="0"/>
              <a:t>It’s very important that the public is continually engaged throughout the plan’s development. Transportation is changing rapidly and NCDOT wants to ensure that all people have transportation options for they need them. This plan will guide future transportation policies and investments, so it’s important that all residents have a chance to voice their needs and thoughts. More information</a:t>
            </a:r>
            <a:r>
              <a:rPr lang="en-US" baseline="0" dirty="0"/>
              <a:t> about NC Moves 2050 can be found online at this web address or on social media using the #</a:t>
            </a:r>
            <a:r>
              <a:rPr lang="en-US" baseline="0" dirty="0" err="1"/>
              <a:t>NCMoves</a:t>
            </a:r>
            <a:r>
              <a:rPr lang="en-US" baseline="0" dirty="0"/>
              <a:t> hashtag. </a:t>
            </a:r>
            <a:endParaRPr lang="en-US" dirty="0"/>
          </a:p>
        </p:txBody>
      </p:sp>
      <p:sp>
        <p:nvSpPr>
          <p:cNvPr id="4" name="Slide Number Placeholder 3"/>
          <p:cNvSpPr>
            <a:spLocks noGrp="1"/>
          </p:cNvSpPr>
          <p:nvPr>
            <p:ph type="sldNum" sz="quarter" idx="10"/>
          </p:nvPr>
        </p:nvSpPr>
        <p:spPr/>
        <p:txBody>
          <a:bodyPr/>
          <a:lstStyle/>
          <a:p>
            <a:fld id="{DCB6EF1C-AA17-F640-A7A5-6C89FACC0C1D}" type="slidenum">
              <a:rPr lang="en-US" smtClean="0"/>
              <a:t>10</a:t>
            </a:fld>
            <a:endParaRPr lang="en-US" dirty="0"/>
          </a:p>
        </p:txBody>
      </p:sp>
    </p:spTree>
    <p:extLst>
      <p:ext uri="{BB962C8B-B14F-4D97-AF65-F5344CB8AC3E}">
        <p14:creationId xmlns:p14="http://schemas.microsoft.com/office/powerpoint/2010/main" val="19366712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4" name="Picture 6" descr="NCDOT_PowerPoint_Template-04.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0"/>
            <a:ext cx="9142413"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hasCustomPrompt="1"/>
          </p:nvPr>
        </p:nvSpPr>
        <p:spPr>
          <a:xfrm>
            <a:off x="397918" y="3831921"/>
            <a:ext cx="8271945" cy="1219200"/>
          </a:xfrm>
        </p:spPr>
        <p:txBody>
          <a:bodyPr/>
          <a:lstStyle>
            <a:lvl1pPr algn="l">
              <a:defRPr baseline="0">
                <a:solidFill>
                  <a:schemeClr val="tx1">
                    <a:lumMod val="65000"/>
                    <a:lumOff val="35000"/>
                  </a:schemeClr>
                </a:solidFill>
              </a:defRPr>
            </a:lvl1pPr>
          </a:lstStyle>
          <a:p>
            <a:r>
              <a:rPr lang="en-US" dirty="0"/>
              <a:t>Click to edit presentation name</a:t>
            </a:r>
          </a:p>
        </p:txBody>
      </p:sp>
      <p:sp>
        <p:nvSpPr>
          <p:cNvPr id="3" name="Subtitle 2"/>
          <p:cNvSpPr>
            <a:spLocks noGrp="1"/>
          </p:cNvSpPr>
          <p:nvPr>
            <p:ph type="subTitle" idx="1" hasCustomPrompt="1"/>
          </p:nvPr>
        </p:nvSpPr>
        <p:spPr>
          <a:xfrm>
            <a:off x="397919" y="5105400"/>
            <a:ext cx="6400800" cy="660400"/>
          </a:xfrm>
        </p:spPr>
        <p:txBody>
          <a:bodyPr/>
          <a:lstStyle>
            <a:lvl1pPr marL="0" indent="0" algn="l">
              <a:buNone/>
              <a:defRPr baseline="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presenter name</a:t>
            </a:r>
          </a:p>
        </p:txBody>
      </p:sp>
      <p:sp>
        <p:nvSpPr>
          <p:cNvPr id="6" name="Text Placeholder 5"/>
          <p:cNvSpPr>
            <a:spLocks noGrp="1"/>
          </p:cNvSpPr>
          <p:nvPr>
            <p:ph type="body" sz="quarter" idx="10" hasCustomPrompt="1"/>
          </p:nvPr>
        </p:nvSpPr>
        <p:spPr>
          <a:xfrm>
            <a:off x="398463" y="5854700"/>
            <a:ext cx="6650037" cy="546100"/>
          </a:xfrm>
        </p:spPr>
        <p:txBody>
          <a:bodyPr/>
          <a:lstStyle>
            <a:lvl1pPr marL="0" indent="0">
              <a:buNone/>
              <a:defRPr/>
            </a:lvl1pPr>
          </a:lstStyle>
          <a:p>
            <a:pPr lvl="0"/>
            <a:r>
              <a:rPr lang="en-US" dirty="0"/>
              <a:t>Click to edit date</a:t>
            </a:r>
          </a:p>
        </p:txBody>
      </p:sp>
    </p:spTree>
    <p:extLst>
      <p:ext uri="{BB962C8B-B14F-4D97-AF65-F5344CB8AC3E}">
        <p14:creationId xmlns:p14="http://schemas.microsoft.com/office/powerpoint/2010/main" val="2652755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mp; Text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595959"/>
                </a:solidFill>
                <a:latin typeface="Arial"/>
                <a:cs typeface="Arial"/>
              </a:defRPr>
            </a:lvl1pPr>
          </a:lstStyle>
          <a:p>
            <a:r>
              <a:rPr lang="en-US"/>
              <a:t>Click to edit Master title style</a:t>
            </a:r>
            <a:endParaRPr lang="en-US" dirty="0"/>
          </a:p>
        </p:txBody>
      </p:sp>
      <p:sp>
        <p:nvSpPr>
          <p:cNvPr id="5" name="Text Placeholder 4"/>
          <p:cNvSpPr>
            <a:spLocks noGrp="1"/>
          </p:cNvSpPr>
          <p:nvPr>
            <p:ph type="body" sz="quarter" idx="11"/>
          </p:nvPr>
        </p:nvSpPr>
        <p:spPr>
          <a:xfrm>
            <a:off x="457200" y="1733550"/>
            <a:ext cx="8229600" cy="45243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3"/>
          </p:nvPr>
        </p:nvSpPr>
        <p:spPr/>
        <p:txBody>
          <a:bodyPr/>
          <a:lstStyle>
            <a:lvl1pPr>
              <a:defRPr/>
            </a:lvl1pPr>
          </a:lstStyle>
          <a:p>
            <a:pPr>
              <a:defRPr/>
            </a:pPr>
            <a:fld id="{3C2E06F5-03C5-4BA5-AE80-2E98A827F366}" type="slidenum">
              <a:rPr lang="en-US" altLang="en-US"/>
              <a:pPr>
                <a:defRPr/>
              </a:pPr>
              <a:t>‹#›</a:t>
            </a:fld>
            <a:endParaRPr lang="en-US" altLang="en-US" dirty="0"/>
          </a:p>
        </p:txBody>
      </p:sp>
      <p:sp>
        <p:nvSpPr>
          <p:cNvPr id="7" name="TextBox 6">
            <a:extLst>
              <a:ext uri="{FF2B5EF4-FFF2-40B4-BE49-F238E27FC236}">
                <a16:creationId xmlns:a16="http://schemas.microsoft.com/office/drawing/2014/main" id="{6C98A92A-6231-41F5-A012-C359E1308104}"/>
              </a:ext>
            </a:extLst>
          </p:cNvPr>
          <p:cNvSpPr txBox="1"/>
          <p:nvPr userDrawn="1"/>
        </p:nvSpPr>
        <p:spPr>
          <a:xfrm>
            <a:off x="7382017" y="54173"/>
            <a:ext cx="1654620" cy="338554"/>
          </a:xfrm>
          <a:prstGeom prst="rect">
            <a:avLst/>
          </a:prstGeom>
          <a:noFill/>
        </p:spPr>
        <p:txBody>
          <a:bodyPr wrap="none" rtlCol="0">
            <a:spAutoFit/>
          </a:bodyPr>
          <a:lstStyle/>
          <a:p>
            <a:r>
              <a:rPr lang="en-US" sz="1600" b="0" dirty="0">
                <a:solidFill>
                  <a:schemeClr val="bg1"/>
                </a:solidFill>
                <a:latin typeface="Arial"/>
                <a:cs typeface="Arial"/>
              </a:rPr>
              <a:t>NC Moves 2050</a:t>
            </a:r>
          </a:p>
        </p:txBody>
      </p:sp>
    </p:spTree>
    <p:extLst>
      <p:ext uri="{BB962C8B-B14F-4D97-AF65-F5344CB8AC3E}">
        <p14:creationId xmlns:p14="http://schemas.microsoft.com/office/powerpoint/2010/main" val="275074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Text &amp; Medi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595959"/>
                </a:solidFill>
                <a:latin typeface="Arial"/>
                <a:cs typeface="Arial"/>
              </a:defRPr>
            </a:lvl1pPr>
          </a:lstStyle>
          <a:p>
            <a:r>
              <a:rPr lang="en-US"/>
              <a:t>Click to edit Master title style</a:t>
            </a:r>
            <a:endParaRPr lang="en-US" dirty="0"/>
          </a:p>
        </p:txBody>
      </p:sp>
      <p:sp>
        <p:nvSpPr>
          <p:cNvPr id="6" name="Content Placeholder 5"/>
          <p:cNvSpPr>
            <a:spLocks noGrp="1"/>
          </p:cNvSpPr>
          <p:nvPr>
            <p:ph sz="quarter" idx="13"/>
          </p:nvPr>
        </p:nvSpPr>
        <p:spPr>
          <a:xfrm>
            <a:off x="457200" y="1752600"/>
            <a:ext cx="8229600" cy="45148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p:cNvSpPr>
            <a:spLocks noGrp="1"/>
          </p:cNvSpPr>
          <p:nvPr>
            <p:ph type="sldNum" sz="quarter" idx="14"/>
          </p:nvPr>
        </p:nvSpPr>
        <p:spPr/>
        <p:txBody>
          <a:bodyPr/>
          <a:lstStyle>
            <a:lvl1pPr>
              <a:defRPr/>
            </a:lvl1pPr>
          </a:lstStyle>
          <a:p>
            <a:pPr>
              <a:defRPr/>
            </a:pPr>
            <a:fld id="{B3DAFCE5-0C67-4A53-8F92-3CAC2938318C}" type="slidenum">
              <a:rPr lang="en-US" altLang="en-US"/>
              <a:pPr>
                <a:defRPr/>
              </a:pPr>
              <a:t>‹#›</a:t>
            </a:fld>
            <a:endParaRPr lang="en-US" altLang="en-US" dirty="0"/>
          </a:p>
        </p:txBody>
      </p:sp>
      <p:sp>
        <p:nvSpPr>
          <p:cNvPr id="8" name="TextBox 7">
            <a:extLst>
              <a:ext uri="{FF2B5EF4-FFF2-40B4-BE49-F238E27FC236}">
                <a16:creationId xmlns:a16="http://schemas.microsoft.com/office/drawing/2014/main" id="{ABB4A927-8142-4295-834C-08670A84E94A}"/>
              </a:ext>
            </a:extLst>
          </p:cNvPr>
          <p:cNvSpPr txBox="1"/>
          <p:nvPr userDrawn="1"/>
        </p:nvSpPr>
        <p:spPr>
          <a:xfrm>
            <a:off x="7382017" y="54173"/>
            <a:ext cx="1654620" cy="338554"/>
          </a:xfrm>
          <a:prstGeom prst="rect">
            <a:avLst/>
          </a:prstGeom>
          <a:noFill/>
        </p:spPr>
        <p:txBody>
          <a:bodyPr wrap="none" rtlCol="0">
            <a:spAutoFit/>
          </a:bodyPr>
          <a:lstStyle/>
          <a:p>
            <a:r>
              <a:rPr lang="en-US" sz="1600" b="0" dirty="0">
                <a:solidFill>
                  <a:schemeClr val="bg1"/>
                </a:solidFill>
                <a:latin typeface="Arial"/>
                <a:cs typeface="Arial"/>
              </a:rPr>
              <a:t>NC Moves 2050</a:t>
            </a:r>
          </a:p>
        </p:txBody>
      </p:sp>
    </p:spTree>
    <p:extLst>
      <p:ext uri="{BB962C8B-B14F-4D97-AF65-F5344CB8AC3E}">
        <p14:creationId xmlns:p14="http://schemas.microsoft.com/office/powerpoint/2010/main" val="11489422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Slide Number Placeholder 5"/>
          <p:cNvSpPr>
            <a:spLocks noGrp="1"/>
          </p:cNvSpPr>
          <p:nvPr>
            <p:ph type="sldNum" sz="quarter" idx="13"/>
          </p:nvPr>
        </p:nvSpPr>
        <p:spPr/>
        <p:txBody>
          <a:bodyPr/>
          <a:lstStyle>
            <a:lvl1pPr>
              <a:defRPr/>
            </a:lvl1pPr>
          </a:lstStyle>
          <a:p>
            <a:pPr>
              <a:defRPr/>
            </a:pPr>
            <a:fld id="{8E0C9224-0E86-4A9A-8DD9-792BBB0652B6}" type="slidenum">
              <a:rPr lang="en-US" altLang="en-US"/>
              <a:pPr>
                <a:defRPr/>
              </a:pPr>
              <a:t>‹#›</a:t>
            </a:fld>
            <a:endParaRPr lang="en-US" altLang="en-US" dirty="0"/>
          </a:p>
        </p:txBody>
      </p:sp>
      <p:sp>
        <p:nvSpPr>
          <p:cNvPr id="5" name="TextBox 4">
            <a:extLst>
              <a:ext uri="{FF2B5EF4-FFF2-40B4-BE49-F238E27FC236}">
                <a16:creationId xmlns:a16="http://schemas.microsoft.com/office/drawing/2014/main" id="{587C148A-358F-49AB-B37B-22EB5B02875E}"/>
              </a:ext>
            </a:extLst>
          </p:cNvPr>
          <p:cNvSpPr txBox="1"/>
          <p:nvPr userDrawn="1"/>
        </p:nvSpPr>
        <p:spPr>
          <a:xfrm>
            <a:off x="7382017" y="54173"/>
            <a:ext cx="1654620" cy="338554"/>
          </a:xfrm>
          <a:prstGeom prst="rect">
            <a:avLst/>
          </a:prstGeom>
          <a:noFill/>
        </p:spPr>
        <p:txBody>
          <a:bodyPr wrap="none" rtlCol="0">
            <a:spAutoFit/>
          </a:bodyPr>
          <a:lstStyle/>
          <a:p>
            <a:r>
              <a:rPr lang="en-US" sz="1600" b="0" dirty="0">
                <a:solidFill>
                  <a:schemeClr val="bg1"/>
                </a:solidFill>
                <a:latin typeface="Arial"/>
                <a:cs typeface="Arial"/>
              </a:rPr>
              <a:t>NC Moves 2050</a:t>
            </a:r>
          </a:p>
        </p:txBody>
      </p:sp>
    </p:spTree>
    <p:extLst>
      <p:ext uri="{BB962C8B-B14F-4D97-AF65-F5344CB8AC3E}">
        <p14:creationId xmlns:p14="http://schemas.microsoft.com/office/powerpoint/2010/main" val="23538603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242A913A-3D76-A24F-93D7-30008D8DD2C5}" type="slidenum">
              <a:rPr lang="en-US" altLang="en-US" smtClean="0"/>
              <a:t>‹#›</a:t>
            </a:fld>
            <a:endParaRPr lang="en-US" altLang="en-US" dirty="0"/>
          </a:p>
        </p:txBody>
      </p:sp>
      <p:sp>
        <p:nvSpPr>
          <p:cNvPr id="4" name="TextBox 3">
            <a:extLst>
              <a:ext uri="{FF2B5EF4-FFF2-40B4-BE49-F238E27FC236}">
                <a16:creationId xmlns:a16="http://schemas.microsoft.com/office/drawing/2014/main" id="{769B2266-7DED-47CB-ADAA-5BEE4636F6F3}"/>
              </a:ext>
            </a:extLst>
          </p:cNvPr>
          <p:cNvSpPr txBox="1"/>
          <p:nvPr userDrawn="1"/>
        </p:nvSpPr>
        <p:spPr>
          <a:xfrm>
            <a:off x="7382017" y="54173"/>
            <a:ext cx="1654620" cy="338554"/>
          </a:xfrm>
          <a:prstGeom prst="rect">
            <a:avLst/>
          </a:prstGeom>
          <a:noFill/>
        </p:spPr>
        <p:txBody>
          <a:bodyPr wrap="none" rtlCol="0">
            <a:spAutoFit/>
          </a:bodyPr>
          <a:lstStyle/>
          <a:p>
            <a:r>
              <a:rPr lang="en-US" sz="1600" b="0" dirty="0">
                <a:solidFill>
                  <a:schemeClr val="bg1"/>
                </a:solidFill>
                <a:latin typeface="Arial"/>
                <a:cs typeface="Arial"/>
              </a:rPr>
              <a:t>NC Moves 2050</a:t>
            </a:r>
          </a:p>
        </p:txBody>
      </p:sp>
    </p:spTree>
    <p:extLst>
      <p:ext uri="{BB962C8B-B14F-4D97-AF65-F5344CB8AC3E}">
        <p14:creationId xmlns:p14="http://schemas.microsoft.com/office/powerpoint/2010/main" val="35512702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3pPr>
              <a:buClr>
                <a:srgbClr val="FF4338"/>
              </a:buClr>
              <a:defRPr/>
            </a:lvl3pPr>
            <a:lvl5pPr>
              <a:buClr>
                <a:srgbClr val="333E48"/>
              </a:buClr>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1">
            <a:extLst>
              <a:ext uri="{FF2B5EF4-FFF2-40B4-BE49-F238E27FC236}">
                <a16:creationId xmlns:a16="http://schemas.microsoft.com/office/drawing/2014/main" id="{277DF2DF-A177-44B5-81E9-876E50950055}"/>
              </a:ext>
            </a:extLst>
          </p:cNvPr>
          <p:cNvSpPr>
            <a:spLocks noGrp="1"/>
          </p:cNvSpPr>
          <p:nvPr>
            <p:ph type="sldNum" sz="quarter" idx="10"/>
          </p:nvPr>
        </p:nvSpPr>
        <p:spPr>
          <a:xfrm>
            <a:off x="6553200" y="6356350"/>
            <a:ext cx="2133600" cy="365125"/>
          </a:xfrm>
        </p:spPr>
        <p:txBody>
          <a:bodyPr/>
          <a:lstStyle/>
          <a:p>
            <a:pPr>
              <a:defRPr/>
            </a:pPr>
            <a:fld id="{242A913A-3D76-A24F-93D7-30008D8DD2C5}" type="slidenum">
              <a:rPr lang="en-US" altLang="en-US" smtClean="0"/>
              <a:t>‹#›</a:t>
            </a:fld>
            <a:endParaRPr lang="en-US" altLang="en-US" dirty="0"/>
          </a:p>
        </p:txBody>
      </p:sp>
      <p:sp>
        <p:nvSpPr>
          <p:cNvPr id="6" name="TextBox 5">
            <a:extLst>
              <a:ext uri="{FF2B5EF4-FFF2-40B4-BE49-F238E27FC236}">
                <a16:creationId xmlns:a16="http://schemas.microsoft.com/office/drawing/2014/main" id="{AFAF36DA-7FAA-4DB8-842F-3C0D224D4BEB}"/>
              </a:ext>
            </a:extLst>
          </p:cNvPr>
          <p:cNvSpPr txBox="1"/>
          <p:nvPr userDrawn="1"/>
        </p:nvSpPr>
        <p:spPr>
          <a:xfrm>
            <a:off x="7382017" y="54173"/>
            <a:ext cx="1654620" cy="338554"/>
          </a:xfrm>
          <a:prstGeom prst="rect">
            <a:avLst/>
          </a:prstGeom>
          <a:noFill/>
        </p:spPr>
        <p:txBody>
          <a:bodyPr wrap="none" rtlCol="0">
            <a:spAutoFit/>
          </a:bodyPr>
          <a:lstStyle/>
          <a:p>
            <a:r>
              <a:rPr lang="en-US" sz="1600" b="0" dirty="0">
                <a:solidFill>
                  <a:schemeClr val="bg1"/>
                </a:solidFill>
                <a:latin typeface="Arial"/>
                <a:cs typeface="Arial"/>
              </a:rPr>
              <a:t>NC Moves 2050</a:t>
            </a:r>
          </a:p>
        </p:txBody>
      </p:sp>
    </p:spTree>
    <p:extLst>
      <p:ext uri="{BB962C8B-B14F-4D97-AF65-F5344CB8AC3E}">
        <p14:creationId xmlns:p14="http://schemas.microsoft.com/office/powerpoint/2010/main" val="18001354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Title, Text &amp; Medi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595959"/>
                </a:solidFill>
                <a:latin typeface="Arial"/>
                <a:cs typeface="Arial"/>
              </a:defRPr>
            </a:lvl1pPr>
          </a:lstStyle>
          <a:p>
            <a:r>
              <a:rPr lang="en-US"/>
              <a:t>Click to edit Master title style</a:t>
            </a:r>
            <a:endParaRPr lang="en-US" dirty="0"/>
          </a:p>
        </p:txBody>
      </p:sp>
      <p:sp>
        <p:nvSpPr>
          <p:cNvPr id="9" name="Text Placeholder 8"/>
          <p:cNvSpPr>
            <a:spLocks noGrp="1"/>
          </p:cNvSpPr>
          <p:nvPr>
            <p:ph type="body" sz="quarter" idx="12" hasCustomPrompt="1"/>
          </p:nvPr>
        </p:nvSpPr>
        <p:spPr>
          <a:xfrm>
            <a:off x="4838701" y="88900"/>
            <a:ext cx="3848100" cy="273050"/>
          </a:xfrm>
        </p:spPr>
        <p:txBody>
          <a:bodyPr/>
          <a:lstStyle>
            <a:lvl1pPr marL="0" indent="0" algn="r">
              <a:buNone/>
              <a:defRPr sz="1400">
                <a:solidFill>
                  <a:schemeClr val="bg1"/>
                </a:solidFill>
              </a:defRPr>
            </a:lvl1pPr>
          </a:lstStyle>
          <a:p>
            <a:pPr lvl="0"/>
            <a:r>
              <a:rPr lang="en-US" dirty="0"/>
              <a:t>North Carolina STC Master Plans</a:t>
            </a:r>
          </a:p>
        </p:txBody>
      </p:sp>
      <p:sp>
        <p:nvSpPr>
          <p:cNvPr id="6" name="Content Placeholder 5"/>
          <p:cNvSpPr>
            <a:spLocks noGrp="1"/>
          </p:cNvSpPr>
          <p:nvPr>
            <p:ph sz="quarter" idx="13"/>
          </p:nvPr>
        </p:nvSpPr>
        <p:spPr>
          <a:xfrm>
            <a:off x="457200" y="1752600"/>
            <a:ext cx="8229600" cy="45148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p:cNvSpPr>
            <a:spLocks noGrp="1"/>
          </p:cNvSpPr>
          <p:nvPr>
            <p:ph type="sldNum" sz="quarter" idx="14"/>
          </p:nvPr>
        </p:nvSpPr>
        <p:spPr/>
        <p:txBody>
          <a:bodyPr/>
          <a:lstStyle>
            <a:lvl1pPr>
              <a:defRPr/>
            </a:lvl1pPr>
          </a:lstStyle>
          <a:p>
            <a:pPr>
              <a:defRPr/>
            </a:pPr>
            <a:fld id="{B3DAFCE5-0C67-4A53-8F92-3CAC2938318C}" type="slidenum">
              <a:rPr lang="en-US" altLang="en-US"/>
              <a:pPr>
                <a:defRPr/>
              </a:pPr>
              <a:t>‹#›</a:t>
            </a:fld>
            <a:endParaRPr lang="en-US" altLang="en-US" dirty="0"/>
          </a:p>
        </p:txBody>
      </p:sp>
    </p:spTree>
    <p:extLst>
      <p:ext uri="{BB962C8B-B14F-4D97-AF65-F5344CB8AC3E}">
        <p14:creationId xmlns:p14="http://schemas.microsoft.com/office/powerpoint/2010/main" val="18590367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 descr="NCDOT_PowerPoint_Template-03.jpg"/>
          <p:cNvPicPr>
            <a:picLocks noChangeAspect="1"/>
          </p:cNvPicPr>
          <p:nvPr userDrawn="1"/>
        </p:nvPicPr>
        <p:blipFill>
          <a:blip r:embed="rId9" cstate="email">
            <a:extLst>
              <a:ext uri="{28A0092B-C50C-407E-A947-70E740481C1C}">
                <a14:useLocalDpi xmlns:a14="http://schemas.microsoft.com/office/drawing/2010/main"/>
              </a:ext>
            </a:extLst>
          </a:blip>
          <a:srcRect/>
          <a:stretch>
            <a:fillRect/>
          </a:stretch>
        </p:blipFill>
        <p:spPr bwMode="auto">
          <a:xfrm>
            <a:off x="0" y="0"/>
            <a:ext cx="9139238"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27" name="Title Placeholder 1"/>
          <p:cNvSpPr>
            <a:spLocks noGrp="1"/>
          </p:cNvSpPr>
          <p:nvPr>
            <p:ph type="title"/>
          </p:nvPr>
        </p:nvSpPr>
        <p:spPr bwMode="auto">
          <a:xfrm>
            <a:off x="457200" y="469900"/>
            <a:ext cx="82296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8" name="Text Placeholder 2"/>
          <p:cNvSpPr>
            <a:spLocks noGrp="1"/>
          </p:cNvSpPr>
          <p:nvPr>
            <p:ph type="body" idx="1"/>
          </p:nvPr>
        </p:nvSpPr>
        <p:spPr bwMode="auto">
          <a:xfrm>
            <a:off x="457200" y="1795463"/>
            <a:ext cx="8229600" cy="4525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smtClean="0">
                <a:solidFill>
                  <a:schemeClr val="tx1">
                    <a:lumMod val="50000"/>
                    <a:lumOff val="50000"/>
                  </a:schemeClr>
                </a:solidFill>
              </a:defRPr>
            </a:lvl1pPr>
          </a:lstStyle>
          <a:p>
            <a:pPr>
              <a:defRPr/>
            </a:pPr>
            <a:fld id="{242A913A-3D76-A24F-93D7-30008D8DD2C5}" type="slidenum">
              <a:rPr lang="en-US" altLang="en-US" smtClean="0"/>
              <a:t>‹#›</a:t>
            </a:fld>
            <a:endParaRPr lang="en-US" altLang="en-US" dirty="0"/>
          </a:p>
        </p:txBody>
      </p:sp>
      <p:sp>
        <p:nvSpPr>
          <p:cNvPr id="2" name="Rectangle 1">
            <a:extLst>
              <a:ext uri="{FF2B5EF4-FFF2-40B4-BE49-F238E27FC236}">
                <a16:creationId xmlns:a16="http://schemas.microsoft.com/office/drawing/2014/main" id="{67BCE187-01DE-41B2-90B9-22FA14482CD9}"/>
              </a:ext>
            </a:extLst>
          </p:cNvPr>
          <p:cNvSpPr/>
          <p:nvPr userDrawn="1"/>
        </p:nvSpPr>
        <p:spPr>
          <a:xfrm>
            <a:off x="457200" y="59765"/>
            <a:ext cx="1267097" cy="304800"/>
          </a:xfrm>
          <a:prstGeom prst="rect">
            <a:avLst/>
          </a:prstGeom>
          <a:solidFill>
            <a:srgbClr val="3442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95CEE3DD-D280-4D89-A0A1-94339F00D56F}"/>
              </a:ext>
            </a:extLst>
          </p:cNvPr>
          <p:cNvSpPr txBox="1"/>
          <p:nvPr userDrawn="1"/>
        </p:nvSpPr>
        <p:spPr>
          <a:xfrm>
            <a:off x="161732" y="45508"/>
            <a:ext cx="1377300" cy="307777"/>
          </a:xfrm>
          <a:prstGeom prst="rect">
            <a:avLst/>
          </a:prstGeom>
          <a:noFill/>
        </p:spPr>
        <p:txBody>
          <a:bodyPr wrap="none" rtlCol="0">
            <a:spAutoFit/>
          </a:bodyPr>
          <a:lstStyle/>
          <a:p>
            <a:r>
              <a:rPr lang="en-US" sz="1400" b="1" dirty="0">
                <a:solidFill>
                  <a:schemeClr val="bg1"/>
                </a:solidFill>
                <a:latin typeface="Arial"/>
                <a:cs typeface="Arial"/>
              </a:rPr>
              <a:t>ncmoves.gov</a:t>
            </a:r>
          </a:p>
        </p:txBody>
      </p:sp>
      <p:sp>
        <p:nvSpPr>
          <p:cNvPr id="8" name="TextBox 7">
            <a:extLst>
              <a:ext uri="{FF2B5EF4-FFF2-40B4-BE49-F238E27FC236}">
                <a16:creationId xmlns:a16="http://schemas.microsoft.com/office/drawing/2014/main" id="{EB3B09D0-C436-4E85-884F-78B3F2037235}"/>
              </a:ext>
            </a:extLst>
          </p:cNvPr>
          <p:cNvSpPr txBox="1"/>
          <p:nvPr userDrawn="1"/>
        </p:nvSpPr>
        <p:spPr>
          <a:xfrm>
            <a:off x="7382017" y="54173"/>
            <a:ext cx="1654620" cy="338554"/>
          </a:xfrm>
          <a:prstGeom prst="rect">
            <a:avLst/>
          </a:prstGeom>
          <a:noFill/>
        </p:spPr>
        <p:txBody>
          <a:bodyPr wrap="none" rtlCol="0">
            <a:spAutoFit/>
          </a:bodyPr>
          <a:lstStyle/>
          <a:p>
            <a:r>
              <a:rPr lang="en-US" sz="1600" b="0" dirty="0">
                <a:solidFill>
                  <a:schemeClr val="bg1"/>
                </a:solidFill>
                <a:latin typeface="Arial"/>
                <a:cs typeface="Arial"/>
              </a:rPr>
              <a:t>NC Moves 2050</a:t>
            </a:r>
          </a:p>
        </p:txBody>
      </p:sp>
    </p:spTree>
    <p:extLst>
      <p:ext uri="{BB962C8B-B14F-4D97-AF65-F5344CB8AC3E}">
        <p14:creationId xmlns:p14="http://schemas.microsoft.com/office/powerpoint/2010/main" val="4003604889"/>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2" r:id="rId6"/>
    <p:sldLayoutId id="2147483684" r:id="rId7"/>
  </p:sldLayoutIdLst>
  <p:hf hdr="0" ftr="0" dt="0"/>
  <p:txStyles>
    <p:titleStyle>
      <a:lvl1pPr algn="ctr" defTabSz="457200" rtl="0" eaLnBrk="1" fontAlgn="base" hangingPunct="1">
        <a:spcBef>
          <a:spcPct val="0"/>
        </a:spcBef>
        <a:spcAft>
          <a:spcPct val="0"/>
        </a:spcAft>
        <a:defRPr sz="4400" kern="1200">
          <a:solidFill>
            <a:srgbClr val="595959"/>
          </a:solidFill>
          <a:latin typeface="Arial"/>
          <a:ea typeface="MS PGothic" pitchFamily="34" charset="-128"/>
          <a:cs typeface="Arial"/>
        </a:defRPr>
      </a:lvl1pPr>
      <a:lvl2pPr algn="ctr" defTabSz="457200" rtl="0" eaLnBrk="1" fontAlgn="base" hangingPunct="1">
        <a:spcBef>
          <a:spcPct val="0"/>
        </a:spcBef>
        <a:spcAft>
          <a:spcPct val="0"/>
        </a:spcAft>
        <a:defRPr sz="4400">
          <a:solidFill>
            <a:srgbClr val="595959"/>
          </a:solidFill>
          <a:latin typeface="Arial" charset="0"/>
          <a:ea typeface="MS PGothic" pitchFamily="34" charset="-128"/>
          <a:cs typeface="Arial" charset="0"/>
        </a:defRPr>
      </a:lvl2pPr>
      <a:lvl3pPr algn="ctr" defTabSz="457200" rtl="0" eaLnBrk="1" fontAlgn="base" hangingPunct="1">
        <a:spcBef>
          <a:spcPct val="0"/>
        </a:spcBef>
        <a:spcAft>
          <a:spcPct val="0"/>
        </a:spcAft>
        <a:defRPr sz="4400">
          <a:solidFill>
            <a:srgbClr val="595959"/>
          </a:solidFill>
          <a:latin typeface="Arial" charset="0"/>
          <a:ea typeface="MS PGothic" pitchFamily="34" charset="-128"/>
          <a:cs typeface="Arial" charset="0"/>
        </a:defRPr>
      </a:lvl3pPr>
      <a:lvl4pPr algn="ctr" defTabSz="457200" rtl="0" eaLnBrk="1" fontAlgn="base" hangingPunct="1">
        <a:spcBef>
          <a:spcPct val="0"/>
        </a:spcBef>
        <a:spcAft>
          <a:spcPct val="0"/>
        </a:spcAft>
        <a:defRPr sz="4400">
          <a:solidFill>
            <a:srgbClr val="595959"/>
          </a:solidFill>
          <a:latin typeface="Arial" charset="0"/>
          <a:ea typeface="MS PGothic" pitchFamily="34" charset="-128"/>
          <a:cs typeface="Arial" charset="0"/>
        </a:defRPr>
      </a:lvl4pPr>
      <a:lvl5pPr algn="ctr" defTabSz="457200" rtl="0" eaLnBrk="1" fontAlgn="base" hangingPunct="1">
        <a:spcBef>
          <a:spcPct val="0"/>
        </a:spcBef>
        <a:spcAft>
          <a:spcPct val="0"/>
        </a:spcAft>
        <a:defRPr sz="4400">
          <a:solidFill>
            <a:srgbClr val="595959"/>
          </a:solidFill>
          <a:latin typeface="Arial" charset="0"/>
          <a:ea typeface="MS PGothic" pitchFamily="34" charset="-128"/>
          <a:cs typeface="Arial" charset="0"/>
        </a:defRPr>
      </a:lvl5pPr>
      <a:lvl6pPr marL="457200" algn="ctr" defTabSz="457200" rtl="0" eaLnBrk="1" fontAlgn="base" hangingPunct="1">
        <a:spcBef>
          <a:spcPct val="0"/>
        </a:spcBef>
        <a:spcAft>
          <a:spcPct val="0"/>
        </a:spcAft>
        <a:defRPr sz="4400">
          <a:solidFill>
            <a:schemeClr val="tx1"/>
          </a:solidFill>
          <a:latin typeface="Arial" charset="0"/>
          <a:ea typeface="ＭＳ Ｐゴシック" charset="0"/>
        </a:defRPr>
      </a:lvl6pPr>
      <a:lvl7pPr marL="914400" algn="ctr" defTabSz="457200" rtl="0" eaLnBrk="1" fontAlgn="base" hangingPunct="1">
        <a:spcBef>
          <a:spcPct val="0"/>
        </a:spcBef>
        <a:spcAft>
          <a:spcPct val="0"/>
        </a:spcAft>
        <a:defRPr sz="4400">
          <a:solidFill>
            <a:schemeClr val="tx1"/>
          </a:solidFill>
          <a:latin typeface="Arial" charset="0"/>
          <a:ea typeface="ＭＳ Ｐゴシック" charset="0"/>
        </a:defRPr>
      </a:lvl7pPr>
      <a:lvl8pPr marL="1371600" algn="ctr" defTabSz="457200" rtl="0" eaLnBrk="1" fontAlgn="base" hangingPunct="1">
        <a:spcBef>
          <a:spcPct val="0"/>
        </a:spcBef>
        <a:spcAft>
          <a:spcPct val="0"/>
        </a:spcAft>
        <a:defRPr sz="4400">
          <a:solidFill>
            <a:schemeClr val="tx1"/>
          </a:solidFill>
          <a:latin typeface="Arial" charset="0"/>
          <a:ea typeface="ＭＳ Ｐゴシック" charset="0"/>
        </a:defRPr>
      </a:lvl8pPr>
      <a:lvl9pPr marL="1828800" algn="ctr" defTabSz="457200" rtl="0" eaLnBrk="1" fontAlgn="base" hangingPunct="1">
        <a:spcBef>
          <a:spcPct val="0"/>
        </a:spcBef>
        <a:spcAft>
          <a:spcPct val="0"/>
        </a:spcAft>
        <a:defRPr sz="4400">
          <a:solidFill>
            <a:schemeClr val="tx1"/>
          </a:solidFill>
          <a:latin typeface="Arial" charset="0"/>
          <a:ea typeface="ＭＳ Ｐゴシック" charset="0"/>
        </a:defRPr>
      </a:lvl9pPr>
    </p:titleStyle>
    <p:bodyStyle>
      <a:lvl1pPr marL="342900" indent="-342900" algn="l" defTabSz="457200" rtl="0" eaLnBrk="1" fontAlgn="base" hangingPunct="1">
        <a:spcBef>
          <a:spcPct val="20000"/>
        </a:spcBef>
        <a:spcAft>
          <a:spcPct val="0"/>
        </a:spcAft>
        <a:buFont typeface="Arial" charset="0"/>
        <a:buChar char="•"/>
        <a:defRPr sz="3200" kern="1200">
          <a:solidFill>
            <a:srgbClr val="595959"/>
          </a:solidFill>
          <a:latin typeface="Arial"/>
          <a:ea typeface="MS PGothic" pitchFamily="34" charset="-128"/>
          <a:cs typeface="Arial"/>
        </a:defRPr>
      </a:lvl1pPr>
      <a:lvl2pPr marL="742950" indent="-285750" algn="l" defTabSz="457200" rtl="0" eaLnBrk="1" fontAlgn="base" hangingPunct="1">
        <a:spcBef>
          <a:spcPct val="20000"/>
        </a:spcBef>
        <a:spcAft>
          <a:spcPct val="0"/>
        </a:spcAft>
        <a:buFont typeface="Arial" charset="0"/>
        <a:buChar char="–"/>
        <a:defRPr sz="2800" kern="1200">
          <a:solidFill>
            <a:srgbClr val="595959"/>
          </a:solidFill>
          <a:latin typeface="Arial"/>
          <a:ea typeface="MS PGothic" pitchFamily="34" charset="-128"/>
          <a:cs typeface="Arial"/>
        </a:defRPr>
      </a:lvl2pPr>
      <a:lvl3pPr marL="1143000" indent="-228600" algn="l" defTabSz="457200" rtl="0" eaLnBrk="1" fontAlgn="base" hangingPunct="1">
        <a:spcBef>
          <a:spcPct val="20000"/>
        </a:spcBef>
        <a:spcAft>
          <a:spcPct val="0"/>
        </a:spcAft>
        <a:buFont typeface="Arial" charset="0"/>
        <a:buChar char="•"/>
        <a:defRPr sz="2400" kern="1200">
          <a:solidFill>
            <a:srgbClr val="595959"/>
          </a:solidFill>
          <a:latin typeface="Arial"/>
          <a:ea typeface="MS PGothic" pitchFamily="34" charset="-128"/>
          <a:cs typeface="Arial"/>
        </a:defRPr>
      </a:lvl3pPr>
      <a:lvl4pPr marL="1600200" indent="-228600" algn="l" defTabSz="457200" rtl="0" eaLnBrk="1" fontAlgn="base" hangingPunct="1">
        <a:spcBef>
          <a:spcPct val="20000"/>
        </a:spcBef>
        <a:spcAft>
          <a:spcPct val="0"/>
        </a:spcAft>
        <a:buFont typeface="Arial" charset="0"/>
        <a:buChar char="–"/>
        <a:defRPr sz="2000" kern="1200">
          <a:solidFill>
            <a:srgbClr val="595959"/>
          </a:solidFill>
          <a:latin typeface="Arial"/>
          <a:ea typeface="MS PGothic" pitchFamily="34" charset="-128"/>
          <a:cs typeface="Arial"/>
        </a:defRPr>
      </a:lvl4pPr>
      <a:lvl5pPr marL="2057400" indent="-228600" algn="l" defTabSz="457200" rtl="0" eaLnBrk="1" fontAlgn="base" hangingPunct="1">
        <a:spcBef>
          <a:spcPct val="20000"/>
        </a:spcBef>
        <a:spcAft>
          <a:spcPct val="0"/>
        </a:spcAft>
        <a:buFont typeface="Arial" charset="0"/>
        <a:buChar char="»"/>
        <a:defRPr sz="2000" kern="1200">
          <a:solidFill>
            <a:srgbClr val="595959"/>
          </a:solidFill>
          <a:latin typeface="Arial"/>
          <a:ea typeface="MS PGothic" pitchFamily="34"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diagramLayout" Target="../diagrams/layout1.xml"/><Relationship Id="rId3" Type="http://schemas.openxmlformats.org/officeDocument/2006/relationships/slideLayout" Target="../slideLayouts/slideLayout3.xml"/><Relationship Id="rId7" Type="http://schemas.openxmlformats.org/officeDocument/2006/relationships/diagramData" Target="../diagrams/data1.xml"/><Relationship Id="rId12" Type="http://schemas.openxmlformats.org/officeDocument/2006/relationships/image" Target="../media/image4.png"/><Relationship Id="rId2" Type="http://schemas.openxmlformats.org/officeDocument/2006/relationships/audio" Target="../media/media2.wav"/><Relationship Id="rId1" Type="http://schemas.microsoft.com/office/2007/relationships/media" Target="../media/media2.wav"/><Relationship Id="rId6" Type="http://schemas.openxmlformats.org/officeDocument/2006/relationships/image" Target="../media/image3.png"/><Relationship Id="rId11" Type="http://schemas.microsoft.com/office/2007/relationships/diagramDrawing" Target="../diagrams/drawing1.xml"/><Relationship Id="rId5" Type="http://schemas.openxmlformats.org/officeDocument/2006/relationships/customXml" Target="../ink/ink1.xml"/><Relationship Id="rId10" Type="http://schemas.openxmlformats.org/officeDocument/2006/relationships/diagramColors" Target="../diagrams/colors1.xml"/><Relationship Id="rId4" Type="http://schemas.openxmlformats.org/officeDocument/2006/relationships/notesSlide" Target="../notesSlides/notesSlide2.xml"/><Relationship Id="rId9"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3.wav"/><Relationship Id="rId1" Type="http://schemas.microsoft.com/office/2007/relationships/media" Target="../media/media3.wav"/><Relationship Id="rId6" Type="http://schemas.openxmlformats.org/officeDocument/2006/relationships/image" Target="../media/image4.png"/><Relationship Id="rId5" Type="http://schemas.openxmlformats.org/officeDocument/2006/relationships/image" Target="../media/image5.jp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4.png"/><Relationship Id="rId3" Type="http://schemas.openxmlformats.org/officeDocument/2006/relationships/slideLayout" Target="../slideLayouts/slideLayout3.xml"/><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audio" Target="../media/media4.wav"/><Relationship Id="rId1" Type="http://schemas.microsoft.com/office/2007/relationships/media" Target="../media/media4.wav"/><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notesSlide" Target="../notesSlides/notesSlide4.xml"/><Relationship Id="rId9" Type="http://schemas.openxmlformats.org/officeDocument/2006/relationships/image" Target="../media/image10.png"/></Relationships>
</file>

<file path=ppt/slides/_rels/slide5.xml.rels><?xml version="1.0" encoding="UTF-8" standalone="yes"?>
<Relationships xmlns="http://schemas.openxmlformats.org/package/2006/relationships"><Relationship Id="rId8" Type="http://schemas.openxmlformats.org/officeDocument/2006/relationships/image" Target="../media/image17.JPG"/><Relationship Id="rId3" Type="http://schemas.openxmlformats.org/officeDocument/2006/relationships/slideLayout" Target="../slideLayouts/slideLayout7.xml"/><Relationship Id="rId7" Type="http://schemas.openxmlformats.org/officeDocument/2006/relationships/image" Target="../media/image16.JPG"/><Relationship Id="rId2" Type="http://schemas.openxmlformats.org/officeDocument/2006/relationships/audio" Target="../media/media5.wav"/><Relationship Id="rId1" Type="http://schemas.microsoft.com/office/2007/relationships/media" Target="../media/media5.wav"/><Relationship Id="rId6" Type="http://schemas.openxmlformats.org/officeDocument/2006/relationships/image" Target="../media/image15.JPG"/><Relationship Id="rId5" Type="http://schemas.openxmlformats.org/officeDocument/2006/relationships/image" Target="../media/image14.JPG"/><Relationship Id="rId4" Type="http://schemas.openxmlformats.org/officeDocument/2006/relationships/notesSlide" Target="../notesSlides/notesSlide5.xml"/><Relationship Id="rId9" Type="http://schemas.openxmlformats.org/officeDocument/2006/relationships/image" Target="../media/image4.png"/></Relationships>
</file>

<file path=ppt/slides/_rels/slide6.xml.rels><?xml version="1.0" encoding="UTF-8" standalone="yes"?>
<Relationships xmlns="http://schemas.openxmlformats.org/package/2006/relationships"><Relationship Id="rId8" Type="http://schemas.openxmlformats.org/officeDocument/2006/relationships/image" Target="../media/image21.JPG"/><Relationship Id="rId3" Type="http://schemas.openxmlformats.org/officeDocument/2006/relationships/slideLayout" Target="../slideLayouts/slideLayout3.xml"/><Relationship Id="rId7" Type="http://schemas.openxmlformats.org/officeDocument/2006/relationships/image" Target="../media/image20.jpg"/><Relationship Id="rId2" Type="http://schemas.openxmlformats.org/officeDocument/2006/relationships/audio" Target="../media/media6.wav"/><Relationship Id="rId1" Type="http://schemas.microsoft.com/office/2007/relationships/media" Target="../media/media6.wav"/><Relationship Id="rId6" Type="http://schemas.openxmlformats.org/officeDocument/2006/relationships/image" Target="../media/image19.png"/><Relationship Id="rId5" Type="http://schemas.openxmlformats.org/officeDocument/2006/relationships/image" Target="../media/image18.jpg"/><Relationship Id="rId4" Type="http://schemas.openxmlformats.org/officeDocument/2006/relationships/notesSlide" Target="../notesSlides/notesSlide6.xml"/><Relationship Id="rId9"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microsoft.com/office/2007/relationships/media" Target="../media/media7.wav"/><Relationship Id="rId1" Type="http://schemas.openxmlformats.org/officeDocument/2006/relationships/audio" Target="NULL" TargetMode="External"/><Relationship Id="rId6" Type="http://schemas.openxmlformats.org/officeDocument/2006/relationships/image" Target="../media/image4.png"/><Relationship Id="rId5" Type="http://schemas.openxmlformats.org/officeDocument/2006/relationships/image" Target="../media/image22.jp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8.wav"/><Relationship Id="rId1" Type="http://schemas.microsoft.com/office/2007/relationships/media" Target="../media/media8.wav"/><Relationship Id="rId6" Type="http://schemas.openxmlformats.org/officeDocument/2006/relationships/image" Target="../media/image4.png"/><Relationship Id="rId5" Type="http://schemas.openxmlformats.org/officeDocument/2006/relationships/image" Target="../media/image23.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9.wav"/><Relationship Id="rId1" Type="http://schemas.microsoft.com/office/2007/relationships/media" Target="../media/media9.wav"/><Relationship Id="rId6" Type="http://schemas.openxmlformats.org/officeDocument/2006/relationships/image" Target="../media/image4.png"/><Relationship Id="rId5" Type="http://schemas.openxmlformats.org/officeDocument/2006/relationships/image" Target="../media/image5.jp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0.wav"/><Relationship Id="rId1" Type="http://schemas.microsoft.com/office/2007/relationships/media" Target="../media/media10.wav"/><Relationship Id="rId6" Type="http://schemas.openxmlformats.org/officeDocument/2006/relationships/image" Target="../media/image4.png"/><Relationship Id="rId5" Type="http://schemas.openxmlformats.org/officeDocument/2006/relationships/image" Target="../media/image24.png"/><Relationship Id="rId4"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2600" y="643467"/>
            <a:ext cx="2522980" cy="1597315"/>
          </a:xfrm>
          <a:noFill/>
          <a:ln w="19050">
            <a:solidFill>
              <a:schemeClr val="bg1"/>
            </a:solidFill>
          </a:ln>
        </p:spPr>
        <p:txBody>
          <a:bodyPr vert="horz" wrap="square" lIns="91440" tIns="45720" rIns="91440" bIns="45720" rtlCol="0" anchor="ctr">
            <a:normAutofit/>
          </a:bodyPr>
          <a:lstStyle/>
          <a:p>
            <a:pPr defTabSz="914400">
              <a:lnSpc>
                <a:spcPct val="90000"/>
              </a:lnSpc>
            </a:pPr>
            <a:r>
              <a:rPr lang="en-US" sz="2400" kern="1200">
                <a:solidFill>
                  <a:schemeClr val="bg1"/>
                </a:solidFill>
                <a:latin typeface="+mj-lt"/>
                <a:ea typeface="+mj-ea"/>
                <a:cs typeface="+mj-cs"/>
              </a:rPr>
              <a:t>Welcome</a:t>
            </a:r>
          </a:p>
        </p:txBody>
      </p:sp>
      <p:sp>
        <p:nvSpPr>
          <p:cNvPr id="3" name="Text Placeholder 2"/>
          <p:cNvSpPr>
            <a:spLocks noGrp="1"/>
          </p:cNvSpPr>
          <p:nvPr>
            <p:ph type="body" sz="quarter" idx="4294967295"/>
          </p:nvPr>
        </p:nvSpPr>
        <p:spPr>
          <a:xfrm>
            <a:off x="482601" y="2638044"/>
            <a:ext cx="2522980" cy="3415622"/>
          </a:xfrm>
        </p:spPr>
        <p:txBody>
          <a:bodyPr vert="horz" lIns="91440" tIns="45720" rIns="91440" bIns="45720" rtlCol="0">
            <a:normAutofit/>
          </a:bodyPr>
          <a:lstStyle/>
          <a:p>
            <a:pPr algn="l" defTabSz="914400">
              <a:lnSpc>
                <a:spcPct val="90000"/>
              </a:lnSpc>
            </a:pPr>
            <a:r>
              <a:rPr lang="en-US" sz="1700" dirty="0">
                <a:latin typeface="+mn-lt"/>
                <a:ea typeface="+mn-ea"/>
                <a:cs typeface="+mn-cs"/>
              </a:rPr>
              <a:t>A strategic transportation plan connecting communities across North Carolina, focused on creating a more responsive, diverse, and inclusive transportation system for keeping people and freight moving safely and efficiently.</a:t>
            </a:r>
          </a:p>
          <a:p>
            <a:pPr indent="-228600" algn="l" defTabSz="914400">
              <a:lnSpc>
                <a:spcPct val="90000"/>
              </a:lnSpc>
              <a:buFont typeface="Arial" panose="020B0604020202020204" pitchFamily="34" charset="0"/>
              <a:buChar char="•"/>
            </a:pPr>
            <a:endParaRPr lang="en-US" sz="1700" dirty="0">
              <a:latin typeface="+mn-lt"/>
              <a:ea typeface="+mn-ea"/>
              <a:cs typeface="+mn-cs"/>
            </a:endParaRPr>
          </a:p>
        </p:txBody>
      </p:sp>
      <p:pic>
        <p:nvPicPr>
          <p:cNvPr id="8" name="Content Placeholder 7"/>
          <p:cNvPicPr>
            <a:picLocks noGrp="1" noChangeAspect="1"/>
          </p:cNvPicPr>
          <p:nvPr>
            <p:ph sz="quarter" idx="13"/>
          </p:nvPr>
        </p:nvPicPr>
        <p:blipFill>
          <a:blip r:embed="rId5"/>
          <a:stretch>
            <a:fillRect/>
          </a:stretch>
        </p:blipFill>
        <p:spPr>
          <a:xfrm>
            <a:off x="3613286" y="2334768"/>
            <a:ext cx="5425232" cy="2346414"/>
          </a:xfrm>
          <a:prstGeom prst="rect">
            <a:avLst/>
          </a:prstGeom>
        </p:spPr>
      </p:pic>
      <p:sp>
        <p:nvSpPr>
          <p:cNvPr id="5" name="Slide Number Placeholder 4"/>
          <p:cNvSpPr>
            <a:spLocks noGrp="1"/>
          </p:cNvSpPr>
          <p:nvPr>
            <p:ph type="sldNum" sz="quarter" idx="14"/>
          </p:nvPr>
        </p:nvSpPr>
        <p:spPr>
          <a:xfrm>
            <a:off x="7717134" y="6356350"/>
            <a:ext cx="798215" cy="365125"/>
          </a:xfrm>
        </p:spPr>
        <p:txBody>
          <a:bodyPr vert="horz" lIns="91440" tIns="45720" rIns="91440" bIns="45720" rtlCol="0" anchor="ctr">
            <a:normAutofit/>
          </a:bodyPr>
          <a:lstStyle/>
          <a:p>
            <a:pPr defTabSz="914400">
              <a:spcAft>
                <a:spcPts val="600"/>
              </a:spcAft>
              <a:defRPr/>
            </a:pPr>
            <a:fld id="{B3DAFCE5-0C67-4A53-8F92-3CAC2938318C}" type="slidenum">
              <a:rPr lang="en-US" altLang="en-US">
                <a:solidFill>
                  <a:schemeClr val="tx1">
                    <a:alpha val="80000"/>
                  </a:schemeClr>
                </a:solidFill>
                <a:latin typeface="+mn-lt"/>
                <a:ea typeface="+mn-ea"/>
              </a:rPr>
              <a:pPr defTabSz="914400">
                <a:spcAft>
                  <a:spcPts val="600"/>
                </a:spcAft>
                <a:defRPr/>
              </a:pPr>
              <a:t>1</a:t>
            </a:fld>
            <a:endParaRPr lang="en-US" altLang="en-US">
              <a:solidFill>
                <a:schemeClr val="tx1">
                  <a:alpha val="80000"/>
                </a:schemeClr>
              </a:solidFill>
              <a:latin typeface="+mn-lt"/>
              <a:ea typeface="+mn-ea"/>
            </a:endParaRPr>
          </a:p>
        </p:txBody>
      </p:sp>
      <p:sp>
        <p:nvSpPr>
          <p:cNvPr id="4" name="Rectangle 3"/>
          <p:cNvSpPr/>
          <p:nvPr/>
        </p:nvSpPr>
        <p:spPr>
          <a:xfrm>
            <a:off x="0" y="0"/>
            <a:ext cx="3573517" cy="6858000"/>
          </a:xfrm>
          <a:prstGeom prst="rect">
            <a:avLst/>
          </a:prstGeom>
          <a:solidFill>
            <a:srgbClr val="3542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itle 1"/>
          <p:cNvSpPr txBox="1">
            <a:spLocks/>
          </p:cNvSpPr>
          <p:nvPr/>
        </p:nvSpPr>
        <p:spPr bwMode="auto">
          <a:xfrm>
            <a:off x="402840" y="2629239"/>
            <a:ext cx="2767836" cy="1597315"/>
          </a:xfrm>
          <a:prstGeom prst="rect">
            <a:avLst/>
          </a:prstGeom>
          <a:noFill/>
          <a:ln w="19050">
            <a:solidFill>
              <a:schemeClr val="bg1"/>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lvl1pPr algn="ctr" defTabSz="457200" rtl="0" eaLnBrk="1" fontAlgn="base" hangingPunct="1">
              <a:spcBef>
                <a:spcPct val="0"/>
              </a:spcBef>
              <a:spcAft>
                <a:spcPct val="0"/>
              </a:spcAft>
              <a:defRPr sz="4400" kern="1200">
                <a:solidFill>
                  <a:srgbClr val="595959"/>
                </a:solidFill>
                <a:latin typeface="Arial"/>
                <a:ea typeface="MS PGothic" pitchFamily="34" charset="-128"/>
                <a:cs typeface="Arial"/>
              </a:defRPr>
            </a:lvl1pPr>
            <a:lvl2pPr algn="ctr" defTabSz="457200" rtl="0" eaLnBrk="1" fontAlgn="base" hangingPunct="1">
              <a:spcBef>
                <a:spcPct val="0"/>
              </a:spcBef>
              <a:spcAft>
                <a:spcPct val="0"/>
              </a:spcAft>
              <a:defRPr sz="4400">
                <a:solidFill>
                  <a:srgbClr val="595959"/>
                </a:solidFill>
                <a:latin typeface="Arial" charset="0"/>
                <a:ea typeface="MS PGothic" pitchFamily="34" charset="-128"/>
                <a:cs typeface="Arial" charset="0"/>
              </a:defRPr>
            </a:lvl2pPr>
            <a:lvl3pPr algn="ctr" defTabSz="457200" rtl="0" eaLnBrk="1" fontAlgn="base" hangingPunct="1">
              <a:spcBef>
                <a:spcPct val="0"/>
              </a:spcBef>
              <a:spcAft>
                <a:spcPct val="0"/>
              </a:spcAft>
              <a:defRPr sz="4400">
                <a:solidFill>
                  <a:srgbClr val="595959"/>
                </a:solidFill>
                <a:latin typeface="Arial" charset="0"/>
                <a:ea typeface="MS PGothic" pitchFamily="34" charset="-128"/>
                <a:cs typeface="Arial" charset="0"/>
              </a:defRPr>
            </a:lvl3pPr>
            <a:lvl4pPr algn="ctr" defTabSz="457200" rtl="0" eaLnBrk="1" fontAlgn="base" hangingPunct="1">
              <a:spcBef>
                <a:spcPct val="0"/>
              </a:spcBef>
              <a:spcAft>
                <a:spcPct val="0"/>
              </a:spcAft>
              <a:defRPr sz="4400">
                <a:solidFill>
                  <a:srgbClr val="595959"/>
                </a:solidFill>
                <a:latin typeface="Arial" charset="0"/>
                <a:ea typeface="MS PGothic" pitchFamily="34" charset="-128"/>
                <a:cs typeface="Arial" charset="0"/>
              </a:defRPr>
            </a:lvl4pPr>
            <a:lvl5pPr algn="ctr" defTabSz="457200" rtl="0" eaLnBrk="1" fontAlgn="base" hangingPunct="1">
              <a:spcBef>
                <a:spcPct val="0"/>
              </a:spcBef>
              <a:spcAft>
                <a:spcPct val="0"/>
              </a:spcAft>
              <a:defRPr sz="4400">
                <a:solidFill>
                  <a:srgbClr val="595959"/>
                </a:solidFill>
                <a:latin typeface="Arial" charset="0"/>
                <a:ea typeface="MS PGothic" pitchFamily="34" charset="-128"/>
                <a:cs typeface="Arial" charset="0"/>
              </a:defRPr>
            </a:lvl5pPr>
            <a:lvl6pPr marL="457200" algn="ctr" defTabSz="457200" rtl="0" eaLnBrk="1" fontAlgn="base" hangingPunct="1">
              <a:spcBef>
                <a:spcPct val="0"/>
              </a:spcBef>
              <a:spcAft>
                <a:spcPct val="0"/>
              </a:spcAft>
              <a:defRPr sz="4400">
                <a:solidFill>
                  <a:schemeClr val="tx1"/>
                </a:solidFill>
                <a:latin typeface="Arial" charset="0"/>
                <a:ea typeface="ＭＳ Ｐゴシック" charset="0"/>
              </a:defRPr>
            </a:lvl6pPr>
            <a:lvl7pPr marL="914400" algn="ctr" defTabSz="457200" rtl="0" eaLnBrk="1" fontAlgn="base" hangingPunct="1">
              <a:spcBef>
                <a:spcPct val="0"/>
              </a:spcBef>
              <a:spcAft>
                <a:spcPct val="0"/>
              </a:spcAft>
              <a:defRPr sz="4400">
                <a:solidFill>
                  <a:schemeClr val="tx1"/>
                </a:solidFill>
                <a:latin typeface="Arial" charset="0"/>
                <a:ea typeface="ＭＳ Ｐゴシック" charset="0"/>
              </a:defRPr>
            </a:lvl7pPr>
            <a:lvl8pPr marL="1371600" algn="ctr" defTabSz="457200" rtl="0" eaLnBrk="1" fontAlgn="base" hangingPunct="1">
              <a:spcBef>
                <a:spcPct val="0"/>
              </a:spcBef>
              <a:spcAft>
                <a:spcPct val="0"/>
              </a:spcAft>
              <a:defRPr sz="4400">
                <a:solidFill>
                  <a:schemeClr val="tx1"/>
                </a:solidFill>
                <a:latin typeface="Arial" charset="0"/>
                <a:ea typeface="ＭＳ Ｐゴシック" charset="0"/>
              </a:defRPr>
            </a:lvl8pPr>
            <a:lvl9pPr marL="1828800" algn="ctr" defTabSz="457200" rtl="0" eaLnBrk="1" fontAlgn="base" hangingPunct="1">
              <a:spcBef>
                <a:spcPct val="0"/>
              </a:spcBef>
              <a:spcAft>
                <a:spcPct val="0"/>
              </a:spcAft>
              <a:defRPr sz="4400">
                <a:solidFill>
                  <a:schemeClr val="tx1"/>
                </a:solidFill>
                <a:latin typeface="Arial" charset="0"/>
                <a:ea typeface="ＭＳ Ｐゴシック" charset="0"/>
              </a:defRPr>
            </a:lvl9pPr>
          </a:lstStyle>
          <a:p>
            <a:pPr defTabSz="914400">
              <a:lnSpc>
                <a:spcPct val="90000"/>
              </a:lnSpc>
            </a:pPr>
            <a:r>
              <a:rPr lang="en-US" sz="3600" dirty="0">
                <a:solidFill>
                  <a:schemeClr val="bg1"/>
                </a:solidFill>
                <a:latin typeface="Arial" panose="020B0604020202020204" pitchFamily="34" charset="0"/>
                <a:ea typeface="+mj-ea"/>
                <a:cs typeface="Arial" panose="020B0604020202020204" pitchFamily="34" charset="0"/>
              </a:rPr>
              <a:t>Welcome</a:t>
            </a:r>
          </a:p>
        </p:txBody>
      </p:sp>
      <p:sp>
        <p:nvSpPr>
          <p:cNvPr id="10" name="Rectangle 9">
            <a:extLst>
              <a:ext uri="{FF2B5EF4-FFF2-40B4-BE49-F238E27FC236}">
                <a16:creationId xmlns:a16="http://schemas.microsoft.com/office/drawing/2014/main" id="{94B6D217-3B9E-4B77-AE45-5354A99E5486}"/>
              </a:ext>
            </a:extLst>
          </p:cNvPr>
          <p:cNvSpPr/>
          <p:nvPr/>
        </p:nvSpPr>
        <p:spPr>
          <a:xfrm>
            <a:off x="5465001" y="-1104"/>
            <a:ext cx="3573517" cy="354672"/>
          </a:xfrm>
          <a:prstGeom prst="rect">
            <a:avLst/>
          </a:prstGeom>
          <a:solidFill>
            <a:srgbClr val="3542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Online Media 5" descr="slide 1.wav">
            <a:hlinkClick r:id="" action="ppaction://media"/>
            <a:extLst>
              <a:ext uri="{FF2B5EF4-FFF2-40B4-BE49-F238E27FC236}">
                <a16:creationId xmlns:a16="http://schemas.microsoft.com/office/drawing/2014/main" id="{5ADBB847-273B-4846-BA7B-DD017305446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165600" y="3022600"/>
            <a:ext cx="812800" cy="812800"/>
          </a:xfrm>
          <a:prstGeom prst="rect">
            <a:avLst/>
          </a:prstGeom>
        </p:spPr>
      </p:pic>
    </p:spTree>
    <p:extLst>
      <p:ext uri="{BB962C8B-B14F-4D97-AF65-F5344CB8AC3E}">
        <p14:creationId xmlns:p14="http://schemas.microsoft.com/office/powerpoint/2010/main" val="1563270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28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Agenda</a:t>
            </a:r>
          </a:p>
        </p:txBody>
      </p:sp>
      <p:sp>
        <p:nvSpPr>
          <p:cNvPr id="5" name="Slide Number Placeholder 4"/>
          <p:cNvSpPr>
            <a:spLocks noGrp="1"/>
          </p:cNvSpPr>
          <p:nvPr>
            <p:ph type="sldNum" sz="quarter" idx="14"/>
          </p:nvPr>
        </p:nvSpPr>
        <p:spPr/>
        <p:txBody>
          <a:bodyPr/>
          <a:lstStyle/>
          <a:p>
            <a:pPr>
              <a:defRPr/>
            </a:pPr>
            <a:fld id="{3C2E06F5-03C5-4BA5-AE80-2E98A827F366}" type="slidenum">
              <a:rPr lang="en-US" altLang="en-US" smtClean="0"/>
              <a:pPr>
                <a:defRPr/>
              </a:pPr>
              <a:t>2</a:t>
            </a:fld>
            <a:endParaRPr lang="en-US" altLang="en-US" dirty="0"/>
          </a:p>
        </p:txBody>
      </p:sp>
      <mc:AlternateContent xmlns:mc="http://schemas.openxmlformats.org/markup-compatibility/2006" xmlns:p14="http://schemas.microsoft.com/office/powerpoint/2010/main">
        <mc:Choice Requires="p14">
          <p:contentPart p14:bwMode="auto" r:id="rId5">
            <p14:nvContentPartPr>
              <p14:cNvPr id="4" name="Ink 3">
                <a:extLst>
                  <a:ext uri="{FF2B5EF4-FFF2-40B4-BE49-F238E27FC236}">
                    <a16:creationId xmlns:a16="http://schemas.microsoft.com/office/drawing/2014/main" id="{92111DD9-7400-40ED-9C3F-3CDB5E580C72}"/>
                  </a:ext>
                </a:extLst>
              </p14:cNvPr>
              <p14:cNvContentPartPr/>
              <p14:nvPr/>
            </p14:nvContentPartPr>
            <p14:xfrm>
              <a:off x="4421075" y="2609837"/>
              <a:ext cx="9000" cy="27000"/>
            </p14:xfrm>
          </p:contentPart>
        </mc:Choice>
        <mc:Fallback xmlns="">
          <p:pic>
            <p:nvPicPr>
              <p:cNvPr id="4" name="Ink 3">
                <a:extLst>
                  <a:ext uri="{FF2B5EF4-FFF2-40B4-BE49-F238E27FC236}">
                    <a16:creationId xmlns:a16="http://schemas.microsoft.com/office/drawing/2014/main" id="{92111DD9-7400-40ED-9C3F-3CDB5E580C72}"/>
                  </a:ext>
                </a:extLst>
              </p:cNvPr>
              <p:cNvPicPr/>
              <p:nvPr/>
            </p:nvPicPr>
            <p:blipFill>
              <a:blip r:embed="rId6"/>
              <a:stretch>
                <a:fillRect/>
              </a:stretch>
            </p:blipFill>
            <p:spPr>
              <a:xfrm>
                <a:off x="4414955" y="2603717"/>
                <a:ext cx="20520" cy="38520"/>
              </a:xfrm>
              <a:prstGeom prst="rect">
                <a:avLst/>
              </a:prstGeom>
            </p:spPr>
          </p:pic>
        </mc:Fallback>
      </mc:AlternateContent>
      <p:graphicFrame>
        <p:nvGraphicFramePr>
          <p:cNvPr id="2" name="Diagram 1"/>
          <p:cNvGraphicFramePr/>
          <p:nvPr>
            <p:extLst>
              <p:ext uri="{D42A27DB-BD31-4B8C-83A1-F6EECF244321}">
                <p14:modId xmlns:p14="http://schemas.microsoft.com/office/powerpoint/2010/main" val="1301981353"/>
              </p:ext>
            </p:extLst>
          </p:nvPr>
        </p:nvGraphicFramePr>
        <p:xfrm>
          <a:off x="1524000" y="1749879"/>
          <a:ext cx="6096000" cy="40640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3" name="Online Media 2" descr="slide 2.wav">
            <a:hlinkClick r:id="" action="ppaction://media"/>
            <a:extLst>
              <a:ext uri="{FF2B5EF4-FFF2-40B4-BE49-F238E27FC236}">
                <a16:creationId xmlns:a16="http://schemas.microsoft.com/office/drawing/2014/main" id="{BBD9479D-29FD-454F-BC28-B2F20F86FF8E}"/>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4165600" y="3022600"/>
            <a:ext cx="812800" cy="812800"/>
          </a:xfrm>
          <a:prstGeom prst="rect">
            <a:avLst/>
          </a:prstGeom>
        </p:spPr>
      </p:pic>
    </p:spTree>
    <p:extLst>
      <p:ext uri="{BB962C8B-B14F-4D97-AF65-F5344CB8AC3E}">
        <p14:creationId xmlns:p14="http://schemas.microsoft.com/office/powerpoint/2010/main" val="312816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74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What has Happened since May?</a:t>
            </a:r>
          </a:p>
        </p:txBody>
      </p:sp>
      <p:sp>
        <p:nvSpPr>
          <p:cNvPr id="5" name="Slide Number Placeholder 4"/>
          <p:cNvSpPr>
            <a:spLocks noGrp="1"/>
          </p:cNvSpPr>
          <p:nvPr>
            <p:ph type="sldNum" sz="quarter" idx="14"/>
          </p:nvPr>
        </p:nvSpPr>
        <p:spPr/>
        <p:txBody>
          <a:bodyPr vert="horz" wrap="square" lIns="91440" tIns="45720" rIns="91440" bIns="45720" numCol="1" anchor="ctr" anchorCtr="0" compatLnSpc="1">
            <a:prstTxWarp prst="textNoShape">
              <a:avLst/>
            </a:prstTxWarp>
          </a:bodyPr>
          <a:lstStyle/>
          <a:p>
            <a:fld id="{3C2E06F5-03C5-4BA5-AE80-2E98A827F366}" type="slidenum">
              <a:rPr lang="en-US" altLang="en-US"/>
              <a:pPr/>
              <a:t>3</a:t>
            </a:fld>
            <a:endParaRPr lang="en-US" altLang="en-US" dirty="0"/>
          </a:p>
        </p:txBody>
      </p:sp>
      <p:pic>
        <p:nvPicPr>
          <p:cNvPr id="10" name="Picture 9">
            <a:extLst>
              <a:ext uri="{FF2B5EF4-FFF2-40B4-BE49-F238E27FC236}">
                <a16:creationId xmlns:a16="http://schemas.microsoft.com/office/drawing/2014/main" id="{64C5E47B-82D4-4639-A8EC-8721AD8BD340}"/>
              </a:ext>
            </a:extLst>
          </p:cNvPr>
          <p:cNvPicPr>
            <a:picLocks noChangeAspect="1"/>
          </p:cNvPicPr>
          <p:nvPr/>
        </p:nvPicPr>
        <p:blipFill rotWithShape="1">
          <a:blip r:embed="rId5"/>
          <a:srcRect t="11451" b="13099"/>
          <a:stretch/>
        </p:blipFill>
        <p:spPr>
          <a:xfrm>
            <a:off x="457199" y="1873888"/>
            <a:ext cx="8295937" cy="3795392"/>
          </a:xfrm>
          <a:prstGeom prst="rect">
            <a:avLst/>
          </a:prstGeom>
        </p:spPr>
      </p:pic>
      <p:pic>
        <p:nvPicPr>
          <p:cNvPr id="3" name="Online Media 2" descr="slide 4.wav">
            <a:hlinkClick r:id="" action="ppaction://media"/>
            <a:extLst>
              <a:ext uri="{FF2B5EF4-FFF2-40B4-BE49-F238E27FC236}">
                <a16:creationId xmlns:a16="http://schemas.microsoft.com/office/drawing/2014/main" id="{14D79570-00EB-6144-9DAE-A40586381D7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165600" y="3022600"/>
            <a:ext cx="812800" cy="812800"/>
          </a:xfrm>
          <a:prstGeom prst="rect">
            <a:avLst/>
          </a:prstGeom>
        </p:spPr>
      </p:pic>
    </p:spTree>
    <p:extLst>
      <p:ext uri="{BB962C8B-B14F-4D97-AF65-F5344CB8AC3E}">
        <p14:creationId xmlns:p14="http://schemas.microsoft.com/office/powerpoint/2010/main" val="3801461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682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Drivers and Opportunities</a:t>
            </a:r>
          </a:p>
        </p:txBody>
      </p:sp>
      <p:sp>
        <p:nvSpPr>
          <p:cNvPr id="5" name="Slide Number Placeholder 4"/>
          <p:cNvSpPr>
            <a:spLocks noGrp="1"/>
          </p:cNvSpPr>
          <p:nvPr>
            <p:ph type="sldNum" sz="quarter" idx="14"/>
          </p:nvPr>
        </p:nvSpPr>
        <p:spPr>
          <a:xfrm>
            <a:off x="6553200" y="6356350"/>
            <a:ext cx="2133600" cy="365125"/>
          </a:xfrm>
        </p:spPr>
        <p:txBody>
          <a:bodyPr vert="horz" wrap="square" lIns="91440" tIns="45720" rIns="91440" bIns="45720" numCol="1" anchor="ctr" anchorCtr="0" compatLnSpc="1">
            <a:prstTxWarp prst="textNoShape">
              <a:avLst/>
            </a:prstTxWarp>
          </a:bodyPr>
          <a:lstStyle/>
          <a:p>
            <a:fld id="{3C2E06F5-03C5-4BA5-AE80-2E98A827F366}" type="slidenum">
              <a:rPr lang="en-US" altLang="en-US"/>
              <a:pPr/>
              <a:t>4</a:t>
            </a:fld>
            <a:endParaRPr lang="en-US" altLang="en-US" dirty="0"/>
          </a:p>
        </p:txBody>
      </p:sp>
      <p:sp>
        <p:nvSpPr>
          <p:cNvPr id="3" name="Content Placeholder 2">
            <a:extLst>
              <a:ext uri="{FF2B5EF4-FFF2-40B4-BE49-F238E27FC236}">
                <a16:creationId xmlns:a16="http://schemas.microsoft.com/office/drawing/2014/main" id="{E3FABB4D-8A4E-4363-9231-46B3E5B37405}"/>
              </a:ext>
            </a:extLst>
          </p:cNvPr>
          <p:cNvSpPr>
            <a:spLocks noGrp="1"/>
          </p:cNvSpPr>
          <p:nvPr>
            <p:ph sz="quarter" idx="13"/>
          </p:nvPr>
        </p:nvSpPr>
        <p:spPr>
          <a:xfrm>
            <a:off x="457200" y="1720851"/>
            <a:ext cx="8229600" cy="1092400"/>
          </a:xfrm>
        </p:spPr>
        <p:txBody>
          <a:bodyPr/>
          <a:lstStyle/>
          <a:p>
            <a:pPr marL="0" indent="0">
              <a:buNone/>
            </a:pPr>
            <a:r>
              <a:rPr lang="en-US" sz="3000" dirty="0"/>
              <a:t>Finalized 8 topic-based fact sheets highlighting key trends and potential impacts covering:</a:t>
            </a:r>
          </a:p>
        </p:txBody>
      </p:sp>
      <p:pic>
        <p:nvPicPr>
          <p:cNvPr id="8" name="Picture 7">
            <a:extLst>
              <a:ext uri="{FF2B5EF4-FFF2-40B4-BE49-F238E27FC236}">
                <a16:creationId xmlns:a16="http://schemas.microsoft.com/office/drawing/2014/main" id="{1A20AC51-28A5-4C57-8E82-26F414CD6E61}"/>
              </a:ext>
            </a:extLst>
          </p:cNvPr>
          <p:cNvPicPr>
            <a:picLocks noChangeAspect="1"/>
          </p:cNvPicPr>
          <p:nvPr/>
        </p:nvPicPr>
        <p:blipFill>
          <a:blip r:embed="rId5"/>
          <a:stretch>
            <a:fillRect/>
          </a:stretch>
        </p:blipFill>
        <p:spPr>
          <a:xfrm>
            <a:off x="2894886" y="4671261"/>
            <a:ext cx="1264745" cy="1264745"/>
          </a:xfrm>
          <a:prstGeom prst="rect">
            <a:avLst/>
          </a:prstGeom>
        </p:spPr>
      </p:pic>
      <p:pic>
        <p:nvPicPr>
          <p:cNvPr id="10" name="Picture 9">
            <a:extLst>
              <a:ext uri="{FF2B5EF4-FFF2-40B4-BE49-F238E27FC236}">
                <a16:creationId xmlns:a16="http://schemas.microsoft.com/office/drawing/2014/main" id="{FFF9BC5B-D435-4C30-BB4E-B33087347B03}"/>
              </a:ext>
            </a:extLst>
          </p:cNvPr>
          <p:cNvPicPr>
            <a:picLocks noChangeAspect="1"/>
          </p:cNvPicPr>
          <p:nvPr/>
        </p:nvPicPr>
        <p:blipFill>
          <a:blip r:embed="rId6"/>
          <a:stretch>
            <a:fillRect/>
          </a:stretch>
        </p:blipFill>
        <p:spPr>
          <a:xfrm>
            <a:off x="6936442" y="4746611"/>
            <a:ext cx="1132732" cy="1141122"/>
          </a:xfrm>
          <a:prstGeom prst="rect">
            <a:avLst/>
          </a:prstGeom>
        </p:spPr>
      </p:pic>
      <p:pic>
        <p:nvPicPr>
          <p:cNvPr id="11" name="Picture 10">
            <a:extLst>
              <a:ext uri="{FF2B5EF4-FFF2-40B4-BE49-F238E27FC236}">
                <a16:creationId xmlns:a16="http://schemas.microsoft.com/office/drawing/2014/main" id="{0B8FEB7C-B521-4BCD-ABCE-E4F18F1F061E}"/>
              </a:ext>
            </a:extLst>
          </p:cNvPr>
          <p:cNvPicPr>
            <a:picLocks noChangeAspect="1"/>
          </p:cNvPicPr>
          <p:nvPr/>
        </p:nvPicPr>
        <p:blipFill>
          <a:blip r:embed="rId7"/>
          <a:stretch>
            <a:fillRect/>
          </a:stretch>
        </p:blipFill>
        <p:spPr>
          <a:xfrm>
            <a:off x="807677" y="2972948"/>
            <a:ext cx="1255580" cy="1092400"/>
          </a:xfrm>
          <a:prstGeom prst="rect">
            <a:avLst/>
          </a:prstGeom>
        </p:spPr>
      </p:pic>
      <p:pic>
        <p:nvPicPr>
          <p:cNvPr id="12" name="Picture 11">
            <a:extLst>
              <a:ext uri="{FF2B5EF4-FFF2-40B4-BE49-F238E27FC236}">
                <a16:creationId xmlns:a16="http://schemas.microsoft.com/office/drawing/2014/main" id="{CE57DC69-F0FF-49DB-9ADA-BD91B795AE86}"/>
              </a:ext>
            </a:extLst>
          </p:cNvPr>
          <p:cNvPicPr>
            <a:picLocks noChangeAspect="1"/>
          </p:cNvPicPr>
          <p:nvPr/>
        </p:nvPicPr>
        <p:blipFill>
          <a:blip r:embed="rId8"/>
          <a:stretch>
            <a:fillRect/>
          </a:stretch>
        </p:blipFill>
        <p:spPr>
          <a:xfrm>
            <a:off x="2619365" y="2999647"/>
            <a:ext cx="1714496" cy="1116416"/>
          </a:xfrm>
          <a:prstGeom prst="rect">
            <a:avLst/>
          </a:prstGeom>
        </p:spPr>
      </p:pic>
      <p:pic>
        <p:nvPicPr>
          <p:cNvPr id="13" name="Picture 12">
            <a:extLst>
              <a:ext uri="{FF2B5EF4-FFF2-40B4-BE49-F238E27FC236}">
                <a16:creationId xmlns:a16="http://schemas.microsoft.com/office/drawing/2014/main" id="{20724AB2-BCD4-450C-A83C-60729A8EACDE}"/>
              </a:ext>
            </a:extLst>
          </p:cNvPr>
          <p:cNvPicPr>
            <a:picLocks noChangeAspect="1"/>
          </p:cNvPicPr>
          <p:nvPr/>
        </p:nvPicPr>
        <p:blipFill>
          <a:blip r:embed="rId9"/>
          <a:stretch>
            <a:fillRect/>
          </a:stretch>
        </p:blipFill>
        <p:spPr>
          <a:xfrm>
            <a:off x="5067452" y="2951871"/>
            <a:ext cx="983889" cy="1239741"/>
          </a:xfrm>
          <a:prstGeom prst="rect">
            <a:avLst/>
          </a:prstGeom>
        </p:spPr>
      </p:pic>
      <p:pic>
        <p:nvPicPr>
          <p:cNvPr id="14" name="Picture 13">
            <a:extLst>
              <a:ext uri="{FF2B5EF4-FFF2-40B4-BE49-F238E27FC236}">
                <a16:creationId xmlns:a16="http://schemas.microsoft.com/office/drawing/2014/main" id="{A1AB3BCB-1EED-43DD-93D9-F16F7D77A9D8}"/>
              </a:ext>
            </a:extLst>
          </p:cNvPr>
          <p:cNvPicPr>
            <a:picLocks noChangeAspect="1"/>
          </p:cNvPicPr>
          <p:nvPr/>
        </p:nvPicPr>
        <p:blipFill>
          <a:blip r:embed="rId10"/>
          <a:stretch>
            <a:fillRect/>
          </a:stretch>
        </p:blipFill>
        <p:spPr>
          <a:xfrm>
            <a:off x="6845309" y="2954732"/>
            <a:ext cx="1207113" cy="1207113"/>
          </a:xfrm>
          <a:prstGeom prst="rect">
            <a:avLst/>
          </a:prstGeom>
        </p:spPr>
      </p:pic>
      <p:sp>
        <p:nvSpPr>
          <p:cNvPr id="15" name="TextBox 14">
            <a:extLst>
              <a:ext uri="{FF2B5EF4-FFF2-40B4-BE49-F238E27FC236}">
                <a16:creationId xmlns:a16="http://schemas.microsoft.com/office/drawing/2014/main" id="{C6462B36-858B-4F22-970D-8F0C1B939A93}"/>
              </a:ext>
            </a:extLst>
          </p:cNvPr>
          <p:cNvSpPr txBox="1"/>
          <p:nvPr/>
        </p:nvSpPr>
        <p:spPr>
          <a:xfrm>
            <a:off x="671443" y="4148593"/>
            <a:ext cx="1672253"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Demographics</a:t>
            </a:r>
          </a:p>
        </p:txBody>
      </p:sp>
      <p:sp>
        <p:nvSpPr>
          <p:cNvPr id="16" name="TextBox 15">
            <a:extLst>
              <a:ext uri="{FF2B5EF4-FFF2-40B4-BE49-F238E27FC236}">
                <a16:creationId xmlns:a16="http://schemas.microsoft.com/office/drawing/2014/main" id="{93EEE1C9-CD60-47E6-A8E5-4CE9EAF24541}"/>
              </a:ext>
            </a:extLst>
          </p:cNvPr>
          <p:cNvSpPr txBox="1"/>
          <p:nvPr/>
        </p:nvSpPr>
        <p:spPr>
          <a:xfrm>
            <a:off x="2824010" y="4161845"/>
            <a:ext cx="1479892"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Partnerships</a:t>
            </a:r>
          </a:p>
        </p:txBody>
      </p:sp>
      <p:sp>
        <p:nvSpPr>
          <p:cNvPr id="17" name="TextBox 16">
            <a:extLst>
              <a:ext uri="{FF2B5EF4-FFF2-40B4-BE49-F238E27FC236}">
                <a16:creationId xmlns:a16="http://schemas.microsoft.com/office/drawing/2014/main" id="{57E7D271-F2BC-48F9-80A0-58A2FFBD3940}"/>
              </a:ext>
            </a:extLst>
          </p:cNvPr>
          <p:cNvSpPr txBox="1"/>
          <p:nvPr/>
        </p:nvSpPr>
        <p:spPr>
          <a:xfrm>
            <a:off x="5021267" y="4188742"/>
            <a:ext cx="1018227" cy="369332"/>
          </a:xfrm>
          <a:prstGeom prst="rect">
            <a:avLst/>
          </a:prstGeom>
          <a:noFill/>
        </p:spPr>
        <p:txBody>
          <a:bodyPr wrap="none" rtlCol="0">
            <a:spAutoFit/>
          </a:bodyPr>
          <a:lstStyle/>
          <a:p>
            <a:pPr algn="ctr"/>
            <a:r>
              <a:rPr lang="en-US" dirty="0">
                <a:latin typeface="Arial" panose="020B0604020202020204" pitchFamily="34" charset="0"/>
                <a:cs typeface="Arial" panose="020B0604020202020204" pitchFamily="34" charset="0"/>
              </a:rPr>
              <a:t>Security</a:t>
            </a:r>
          </a:p>
        </p:txBody>
      </p:sp>
      <p:sp>
        <p:nvSpPr>
          <p:cNvPr id="18" name="TextBox 17">
            <a:extLst>
              <a:ext uri="{FF2B5EF4-FFF2-40B4-BE49-F238E27FC236}">
                <a16:creationId xmlns:a16="http://schemas.microsoft.com/office/drawing/2014/main" id="{28934F31-96E2-4D1C-9002-5AD61C35177B}"/>
              </a:ext>
            </a:extLst>
          </p:cNvPr>
          <p:cNvSpPr txBox="1"/>
          <p:nvPr/>
        </p:nvSpPr>
        <p:spPr>
          <a:xfrm>
            <a:off x="6816185" y="4182669"/>
            <a:ext cx="1236236" cy="369332"/>
          </a:xfrm>
          <a:prstGeom prst="rect">
            <a:avLst/>
          </a:prstGeom>
          <a:noFill/>
        </p:spPr>
        <p:txBody>
          <a:bodyPr wrap="none" rtlCol="0">
            <a:spAutoFit/>
          </a:bodyPr>
          <a:lstStyle/>
          <a:p>
            <a:pPr algn="ctr"/>
            <a:r>
              <a:rPr lang="en-US" dirty="0">
                <a:latin typeface="Arial" panose="020B0604020202020204" pitchFamily="34" charset="0"/>
                <a:cs typeface="Arial" panose="020B0604020202020204" pitchFamily="34" charset="0"/>
              </a:rPr>
              <a:t>Resiliency</a:t>
            </a:r>
          </a:p>
        </p:txBody>
      </p:sp>
      <p:sp>
        <p:nvSpPr>
          <p:cNvPr id="19" name="TextBox 18">
            <a:extLst>
              <a:ext uri="{FF2B5EF4-FFF2-40B4-BE49-F238E27FC236}">
                <a16:creationId xmlns:a16="http://schemas.microsoft.com/office/drawing/2014/main" id="{120CCE7F-CAF1-4586-8E93-03F6E0DB17CB}"/>
              </a:ext>
            </a:extLst>
          </p:cNvPr>
          <p:cNvSpPr txBox="1"/>
          <p:nvPr/>
        </p:nvSpPr>
        <p:spPr>
          <a:xfrm>
            <a:off x="788514" y="5936006"/>
            <a:ext cx="1146468"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Economy</a:t>
            </a:r>
          </a:p>
        </p:txBody>
      </p:sp>
      <p:sp>
        <p:nvSpPr>
          <p:cNvPr id="20" name="TextBox 19">
            <a:extLst>
              <a:ext uri="{FF2B5EF4-FFF2-40B4-BE49-F238E27FC236}">
                <a16:creationId xmlns:a16="http://schemas.microsoft.com/office/drawing/2014/main" id="{36F54581-97E8-424D-8618-1856CE915CC7}"/>
              </a:ext>
            </a:extLst>
          </p:cNvPr>
          <p:cNvSpPr txBox="1"/>
          <p:nvPr/>
        </p:nvSpPr>
        <p:spPr>
          <a:xfrm>
            <a:off x="2992103" y="5925082"/>
            <a:ext cx="1018228" cy="369332"/>
          </a:xfrm>
          <a:prstGeom prst="rect">
            <a:avLst/>
          </a:prstGeom>
          <a:noFill/>
        </p:spPr>
        <p:txBody>
          <a:bodyPr wrap="none" rtlCol="0">
            <a:spAutoFit/>
          </a:bodyPr>
          <a:lstStyle/>
          <a:p>
            <a:pPr algn="ctr"/>
            <a:r>
              <a:rPr lang="en-US" dirty="0">
                <a:latin typeface="Arial" panose="020B0604020202020204" pitchFamily="34" charset="0"/>
                <a:cs typeface="Arial" panose="020B0604020202020204" pitchFamily="34" charset="0"/>
              </a:rPr>
              <a:t>Funding</a:t>
            </a:r>
          </a:p>
        </p:txBody>
      </p:sp>
      <p:sp>
        <p:nvSpPr>
          <p:cNvPr id="21" name="TextBox 20">
            <a:extLst>
              <a:ext uri="{FF2B5EF4-FFF2-40B4-BE49-F238E27FC236}">
                <a16:creationId xmlns:a16="http://schemas.microsoft.com/office/drawing/2014/main" id="{9408A27D-4AFD-460B-AA9F-660B341F92D8}"/>
              </a:ext>
            </a:extLst>
          </p:cNvPr>
          <p:cNvSpPr txBox="1"/>
          <p:nvPr/>
        </p:nvSpPr>
        <p:spPr>
          <a:xfrm>
            <a:off x="5021267" y="5924324"/>
            <a:ext cx="992644"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Tourism</a:t>
            </a:r>
          </a:p>
        </p:txBody>
      </p:sp>
      <p:sp>
        <p:nvSpPr>
          <p:cNvPr id="22" name="TextBox 21">
            <a:extLst>
              <a:ext uri="{FF2B5EF4-FFF2-40B4-BE49-F238E27FC236}">
                <a16:creationId xmlns:a16="http://schemas.microsoft.com/office/drawing/2014/main" id="{B649F60A-8459-4C35-B353-D31E92F3719B}"/>
              </a:ext>
            </a:extLst>
          </p:cNvPr>
          <p:cNvSpPr txBox="1"/>
          <p:nvPr/>
        </p:nvSpPr>
        <p:spPr>
          <a:xfrm>
            <a:off x="6784349" y="5940381"/>
            <a:ext cx="1351717"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Technology</a:t>
            </a:r>
          </a:p>
        </p:txBody>
      </p:sp>
      <p:pic>
        <p:nvPicPr>
          <p:cNvPr id="23" name="Picture 22">
            <a:extLst>
              <a:ext uri="{FF2B5EF4-FFF2-40B4-BE49-F238E27FC236}">
                <a16:creationId xmlns:a16="http://schemas.microsoft.com/office/drawing/2014/main" id="{FCACBC27-5452-40AB-A657-2B5F6C53F8A2}"/>
              </a:ext>
            </a:extLst>
          </p:cNvPr>
          <p:cNvPicPr>
            <a:picLocks noChangeAspect="1"/>
          </p:cNvPicPr>
          <p:nvPr/>
        </p:nvPicPr>
        <p:blipFill>
          <a:blip r:embed="rId11"/>
          <a:stretch>
            <a:fillRect/>
          </a:stretch>
        </p:blipFill>
        <p:spPr>
          <a:xfrm>
            <a:off x="788514" y="4612989"/>
            <a:ext cx="1274743" cy="1274743"/>
          </a:xfrm>
          <a:prstGeom prst="rect">
            <a:avLst/>
          </a:prstGeom>
        </p:spPr>
      </p:pic>
      <p:pic>
        <p:nvPicPr>
          <p:cNvPr id="24" name="Picture 23">
            <a:extLst>
              <a:ext uri="{FF2B5EF4-FFF2-40B4-BE49-F238E27FC236}">
                <a16:creationId xmlns:a16="http://schemas.microsoft.com/office/drawing/2014/main" id="{9804E9A9-F773-402A-8C99-054436E8017C}"/>
              </a:ext>
            </a:extLst>
          </p:cNvPr>
          <p:cNvPicPr>
            <a:picLocks noChangeAspect="1"/>
          </p:cNvPicPr>
          <p:nvPr/>
        </p:nvPicPr>
        <p:blipFill>
          <a:blip r:embed="rId12"/>
          <a:stretch>
            <a:fillRect/>
          </a:stretch>
        </p:blipFill>
        <p:spPr>
          <a:xfrm>
            <a:off x="4836302" y="4721720"/>
            <a:ext cx="1446188" cy="1163825"/>
          </a:xfrm>
          <a:prstGeom prst="rect">
            <a:avLst/>
          </a:prstGeom>
        </p:spPr>
      </p:pic>
      <p:pic>
        <p:nvPicPr>
          <p:cNvPr id="4" name="Online Media 3" descr="slide 5.wav">
            <a:hlinkClick r:id="" action="ppaction://media"/>
            <a:extLst>
              <a:ext uri="{FF2B5EF4-FFF2-40B4-BE49-F238E27FC236}">
                <a16:creationId xmlns:a16="http://schemas.microsoft.com/office/drawing/2014/main" id="{E4662438-0B82-4D44-A30E-C3744577D125}"/>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4165600" y="3022600"/>
            <a:ext cx="812800" cy="812800"/>
          </a:xfrm>
          <a:prstGeom prst="rect">
            <a:avLst/>
          </a:prstGeom>
        </p:spPr>
      </p:pic>
    </p:spTree>
    <p:extLst>
      <p:ext uri="{BB962C8B-B14F-4D97-AF65-F5344CB8AC3E}">
        <p14:creationId xmlns:p14="http://schemas.microsoft.com/office/powerpoint/2010/main" val="3065494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06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549C6-9B3C-4A94-9A3A-8F46F1585A98}"/>
              </a:ext>
            </a:extLst>
          </p:cNvPr>
          <p:cNvSpPr>
            <a:spLocks noGrp="1"/>
          </p:cNvSpPr>
          <p:nvPr>
            <p:ph type="title"/>
          </p:nvPr>
        </p:nvSpPr>
        <p:spPr/>
        <p:txBody>
          <a:bodyPr/>
          <a:lstStyle/>
          <a:p>
            <a:r>
              <a:rPr lang="en-US" dirty="0"/>
              <a:t>Alternative Futures</a:t>
            </a:r>
          </a:p>
        </p:txBody>
      </p:sp>
      <p:pic>
        <p:nvPicPr>
          <p:cNvPr id="7" name="Content Placeholder 6">
            <a:extLst>
              <a:ext uri="{FF2B5EF4-FFF2-40B4-BE49-F238E27FC236}">
                <a16:creationId xmlns:a16="http://schemas.microsoft.com/office/drawing/2014/main" id="{0863B9E5-F2A3-4C9E-9FDD-76A9B74A6F24}"/>
              </a:ext>
            </a:extLst>
          </p:cNvPr>
          <p:cNvPicPr>
            <a:picLocks noGrp="1" noChangeAspect="1"/>
          </p:cNvPicPr>
          <p:nvPr>
            <p:ph sz="quarter" idx="13"/>
          </p:nvPr>
        </p:nvPicPr>
        <p:blipFill>
          <a:blip r:embed="rId5"/>
          <a:stretch>
            <a:fillRect/>
          </a:stretch>
        </p:blipFill>
        <p:spPr>
          <a:xfrm>
            <a:off x="289909" y="1612900"/>
            <a:ext cx="4175501" cy="2224106"/>
          </a:xfrm>
        </p:spPr>
      </p:pic>
      <p:sp>
        <p:nvSpPr>
          <p:cNvPr id="5" name="Slide Number Placeholder 4">
            <a:extLst>
              <a:ext uri="{FF2B5EF4-FFF2-40B4-BE49-F238E27FC236}">
                <a16:creationId xmlns:a16="http://schemas.microsoft.com/office/drawing/2014/main" id="{E5165DEB-0621-4081-A024-FF5FCA89B94E}"/>
              </a:ext>
            </a:extLst>
          </p:cNvPr>
          <p:cNvSpPr>
            <a:spLocks noGrp="1"/>
          </p:cNvSpPr>
          <p:nvPr>
            <p:ph type="sldNum" sz="quarter" idx="14"/>
          </p:nvPr>
        </p:nvSpPr>
        <p:spPr/>
        <p:txBody>
          <a:bodyPr/>
          <a:lstStyle/>
          <a:p>
            <a:pPr>
              <a:defRPr/>
            </a:pPr>
            <a:fld id="{B3DAFCE5-0C67-4A53-8F92-3CAC2938318C}" type="slidenum">
              <a:rPr lang="en-US" altLang="en-US" smtClean="0"/>
              <a:pPr>
                <a:defRPr/>
              </a:pPr>
              <a:t>5</a:t>
            </a:fld>
            <a:endParaRPr lang="en-US" altLang="en-US" dirty="0"/>
          </a:p>
        </p:txBody>
      </p:sp>
      <p:pic>
        <p:nvPicPr>
          <p:cNvPr id="9" name="Picture 8">
            <a:extLst>
              <a:ext uri="{FF2B5EF4-FFF2-40B4-BE49-F238E27FC236}">
                <a16:creationId xmlns:a16="http://schemas.microsoft.com/office/drawing/2014/main" id="{ECED9F95-51DB-48B4-B0B4-AFE045CAC5F7}"/>
              </a:ext>
            </a:extLst>
          </p:cNvPr>
          <p:cNvPicPr>
            <a:picLocks noChangeAspect="1"/>
          </p:cNvPicPr>
          <p:nvPr/>
        </p:nvPicPr>
        <p:blipFill>
          <a:blip r:embed="rId6"/>
          <a:stretch>
            <a:fillRect/>
          </a:stretch>
        </p:blipFill>
        <p:spPr>
          <a:xfrm>
            <a:off x="4701861" y="1648724"/>
            <a:ext cx="3984940" cy="2169902"/>
          </a:xfrm>
          <a:prstGeom prst="rect">
            <a:avLst/>
          </a:prstGeom>
        </p:spPr>
      </p:pic>
      <p:pic>
        <p:nvPicPr>
          <p:cNvPr id="11" name="Picture 10">
            <a:extLst>
              <a:ext uri="{FF2B5EF4-FFF2-40B4-BE49-F238E27FC236}">
                <a16:creationId xmlns:a16="http://schemas.microsoft.com/office/drawing/2014/main" id="{6A851BCC-87C4-4416-A59A-7E0485211DFE}"/>
              </a:ext>
            </a:extLst>
          </p:cNvPr>
          <p:cNvPicPr>
            <a:picLocks noChangeAspect="1"/>
          </p:cNvPicPr>
          <p:nvPr/>
        </p:nvPicPr>
        <p:blipFill>
          <a:blip r:embed="rId7"/>
          <a:stretch>
            <a:fillRect/>
          </a:stretch>
        </p:blipFill>
        <p:spPr>
          <a:xfrm>
            <a:off x="289909" y="4106871"/>
            <a:ext cx="4198772" cy="2204807"/>
          </a:xfrm>
          <a:prstGeom prst="rect">
            <a:avLst/>
          </a:prstGeom>
        </p:spPr>
      </p:pic>
      <p:pic>
        <p:nvPicPr>
          <p:cNvPr id="13" name="Picture 12">
            <a:extLst>
              <a:ext uri="{FF2B5EF4-FFF2-40B4-BE49-F238E27FC236}">
                <a16:creationId xmlns:a16="http://schemas.microsoft.com/office/drawing/2014/main" id="{AB8BC3CB-82FE-4AB5-805B-34DC849E42A1}"/>
              </a:ext>
            </a:extLst>
          </p:cNvPr>
          <p:cNvPicPr>
            <a:picLocks noChangeAspect="1"/>
          </p:cNvPicPr>
          <p:nvPr/>
        </p:nvPicPr>
        <p:blipFill>
          <a:blip r:embed="rId8"/>
          <a:stretch>
            <a:fillRect/>
          </a:stretch>
        </p:blipFill>
        <p:spPr>
          <a:xfrm>
            <a:off x="4655320" y="4106872"/>
            <a:ext cx="4031480" cy="2204807"/>
          </a:xfrm>
          <a:prstGeom prst="rect">
            <a:avLst/>
          </a:prstGeom>
        </p:spPr>
      </p:pic>
      <p:pic>
        <p:nvPicPr>
          <p:cNvPr id="6" name="Online Media 5" descr="slide 6.wav">
            <a:hlinkClick r:id="" action="ppaction://media"/>
            <a:extLst>
              <a:ext uri="{FF2B5EF4-FFF2-40B4-BE49-F238E27FC236}">
                <a16:creationId xmlns:a16="http://schemas.microsoft.com/office/drawing/2014/main" id="{7204B701-3780-FF48-A067-F27921BD3747}"/>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4165600" y="3022600"/>
            <a:ext cx="812800" cy="812800"/>
          </a:xfrm>
          <a:prstGeom prst="rect">
            <a:avLst/>
          </a:prstGeom>
        </p:spPr>
      </p:pic>
    </p:spTree>
    <p:extLst>
      <p:ext uri="{BB962C8B-B14F-4D97-AF65-F5344CB8AC3E}">
        <p14:creationId xmlns:p14="http://schemas.microsoft.com/office/powerpoint/2010/main" val="3372137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537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E5165DEB-0621-4081-A024-FF5FCA89B94E}"/>
              </a:ext>
            </a:extLst>
          </p:cNvPr>
          <p:cNvSpPr>
            <a:spLocks noGrp="1"/>
          </p:cNvSpPr>
          <p:nvPr>
            <p:ph type="sldNum" sz="quarter" idx="14"/>
          </p:nvPr>
        </p:nvSpPr>
        <p:spPr>
          <a:xfrm>
            <a:off x="6555154" y="6542981"/>
            <a:ext cx="2133600" cy="365125"/>
          </a:xfrm>
        </p:spPr>
        <p:txBody>
          <a:bodyPr/>
          <a:lstStyle/>
          <a:p>
            <a:pPr>
              <a:defRPr/>
            </a:pPr>
            <a:fld id="{B3DAFCE5-0C67-4A53-8F92-3CAC2938318C}" type="slidenum">
              <a:rPr lang="en-US" altLang="en-US" smtClean="0"/>
              <a:pPr>
                <a:defRPr/>
              </a:pPr>
              <a:t>6</a:t>
            </a:fld>
            <a:endParaRPr lang="en-US" altLang="en-US" dirty="0"/>
          </a:p>
        </p:txBody>
      </p:sp>
      <p:sp>
        <p:nvSpPr>
          <p:cNvPr id="12" name="Title 1">
            <a:extLst>
              <a:ext uri="{FF2B5EF4-FFF2-40B4-BE49-F238E27FC236}">
                <a16:creationId xmlns:a16="http://schemas.microsoft.com/office/drawing/2014/main" id="{0E5F41B9-9AED-48D9-AE21-A8E0B56E5841}"/>
              </a:ext>
            </a:extLst>
          </p:cNvPr>
          <p:cNvSpPr>
            <a:spLocks noGrp="1"/>
          </p:cNvSpPr>
          <p:nvPr/>
        </p:nvSpPr>
        <p:spPr bwMode="auto">
          <a:xfrm>
            <a:off x="548584" y="416039"/>
            <a:ext cx="8229600" cy="922855"/>
          </a:xfrm>
          <a:prstGeom prst="rect">
            <a:avLst/>
          </a:prstGeom>
          <a:noFill/>
          <a:ln>
            <a:noFill/>
          </a:ln>
          <a:extLst>
            <a:ext uri="{909E8E84-426E-40dd-AFC4-6F175D3DCCD1}">
              <a14:hiddenFill xmlns:lc="http://schemas.openxmlformats.org/drawingml/2006/lockedCanvas" xmlns:a14="http://schemas.microsoft.com/office/drawing/2010/main" xmlns="">
                <a:solidFill>
                  <a:srgbClr val="FFFFFF"/>
                </a:solidFill>
              </a14:hiddenFill>
            </a:ext>
            <a:ext uri="{91240B29-F687-4f45-9708-019B960494DF}">
              <a14:hiddenLine xmlns:lc="http://schemas.openxmlformats.org/drawingml/2006/lockedCanvas"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4400" kern="1200">
                <a:solidFill>
                  <a:srgbClr val="595959"/>
                </a:solidFill>
                <a:latin typeface="Arial"/>
                <a:ea typeface="MS PGothic" pitchFamily="34" charset="-128"/>
                <a:cs typeface="Arial"/>
              </a:defRPr>
            </a:lvl1pPr>
            <a:lvl2pPr algn="ctr" defTabSz="457200" rtl="0" eaLnBrk="1" fontAlgn="base" hangingPunct="1">
              <a:spcBef>
                <a:spcPct val="0"/>
              </a:spcBef>
              <a:spcAft>
                <a:spcPct val="0"/>
              </a:spcAft>
              <a:defRPr sz="4400">
                <a:solidFill>
                  <a:srgbClr val="595959"/>
                </a:solidFill>
                <a:latin typeface="Arial" charset="0"/>
                <a:ea typeface="MS PGothic" pitchFamily="34" charset="-128"/>
                <a:cs typeface="Arial" charset="0"/>
              </a:defRPr>
            </a:lvl2pPr>
            <a:lvl3pPr algn="ctr" defTabSz="457200" rtl="0" eaLnBrk="1" fontAlgn="base" hangingPunct="1">
              <a:spcBef>
                <a:spcPct val="0"/>
              </a:spcBef>
              <a:spcAft>
                <a:spcPct val="0"/>
              </a:spcAft>
              <a:defRPr sz="4400">
                <a:solidFill>
                  <a:srgbClr val="595959"/>
                </a:solidFill>
                <a:latin typeface="Arial" charset="0"/>
                <a:ea typeface="MS PGothic" pitchFamily="34" charset="-128"/>
                <a:cs typeface="Arial" charset="0"/>
              </a:defRPr>
            </a:lvl3pPr>
            <a:lvl4pPr algn="ctr" defTabSz="457200" rtl="0" eaLnBrk="1" fontAlgn="base" hangingPunct="1">
              <a:spcBef>
                <a:spcPct val="0"/>
              </a:spcBef>
              <a:spcAft>
                <a:spcPct val="0"/>
              </a:spcAft>
              <a:defRPr sz="4400">
                <a:solidFill>
                  <a:srgbClr val="595959"/>
                </a:solidFill>
                <a:latin typeface="Arial" charset="0"/>
                <a:ea typeface="MS PGothic" pitchFamily="34" charset="-128"/>
                <a:cs typeface="Arial" charset="0"/>
              </a:defRPr>
            </a:lvl4pPr>
            <a:lvl5pPr algn="ctr" defTabSz="457200" rtl="0" eaLnBrk="1" fontAlgn="base" hangingPunct="1">
              <a:spcBef>
                <a:spcPct val="0"/>
              </a:spcBef>
              <a:spcAft>
                <a:spcPct val="0"/>
              </a:spcAft>
              <a:defRPr sz="4400">
                <a:solidFill>
                  <a:srgbClr val="595959"/>
                </a:solidFill>
                <a:latin typeface="Arial" charset="0"/>
                <a:ea typeface="MS PGothic" pitchFamily="34" charset="-128"/>
                <a:cs typeface="Arial" charset="0"/>
              </a:defRPr>
            </a:lvl5pPr>
            <a:lvl6pPr marL="457200" algn="ctr" defTabSz="457200" rtl="0" eaLnBrk="1" fontAlgn="base" hangingPunct="1">
              <a:spcBef>
                <a:spcPct val="0"/>
              </a:spcBef>
              <a:spcAft>
                <a:spcPct val="0"/>
              </a:spcAft>
              <a:defRPr sz="4400">
                <a:solidFill>
                  <a:schemeClr val="tx1"/>
                </a:solidFill>
                <a:latin typeface="Arial" charset="0"/>
                <a:ea typeface="ＭＳ Ｐゴシック" charset="0"/>
              </a:defRPr>
            </a:lvl6pPr>
            <a:lvl7pPr marL="914400" algn="ctr" defTabSz="457200" rtl="0" eaLnBrk="1" fontAlgn="base" hangingPunct="1">
              <a:spcBef>
                <a:spcPct val="0"/>
              </a:spcBef>
              <a:spcAft>
                <a:spcPct val="0"/>
              </a:spcAft>
              <a:defRPr sz="4400">
                <a:solidFill>
                  <a:schemeClr val="tx1"/>
                </a:solidFill>
                <a:latin typeface="Arial" charset="0"/>
                <a:ea typeface="ＭＳ Ｐゴシック" charset="0"/>
              </a:defRPr>
            </a:lvl7pPr>
            <a:lvl8pPr marL="1371600" algn="ctr" defTabSz="457200" rtl="0" eaLnBrk="1" fontAlgn="base" hangingPunct="1">
              <a:spcBef>
                <a:spcPct val="0"/>
              </a:spcBef>
              <a:spcAft>
                <a:spcPct val="0"/>
              </a:spcAft>
              <a:defRPr sz="4400">
                <a:solidFill>
                  <a:schemeClr val="tx1"/>
                </a:solidFill>
                <a:latin typeface="Arial" charset="0"/>
                <a:ea typeface="ＭＳ Ｐゴシック" charset="0"/>
              </a:defRPr>
            </a:lvl8pPr>
            <a:lvl9pPr marL="1828800" algn="ctr" defTabSz="457200" rtl="0" eaLnBrk="1" fontAlgn="base" hangingPunct="1">
              <a:spcBef>
                <a:spcPct val="0"/>
              </a:spcBef>
              <a:spcAft>
                <a:spcPct val="0"/>
              </a:spcAft>
              <a:defRPr sz="4400">
                <a:solidFill>
                  <a:schemeClr val="tx1"/>
                </a:solidFill>
                <a:latin typeface="Arial" charset="0"/>
                <a:ea typeface="ＭＳ Ｐゴシック" charset="0"/>
              </a:defRPr>
            </a:lvl9pPr>
          </a:lstStyle>
          <a:p>
            <a:r>
              <a:rPr lang="en-US" sz="3200" dirty="0"/>
              <a:t>Phase II Engagement Accomplishments</a:t>
            </a:r>
          </a:p>
        </p:txBody>
      </p:sp>
      <p:sp>
        <p:nvSpPr>
          <p:cNvPr id="13" name="Rectangle 12">
            <a:extLst>
              <a:ext uri="{FF2B5EF4-FFF2-40B4-BE49-F238E27FC236}">
                <a16:creationId xmlns:a16="http://schemas.microsoft.com/office/drawing/2014/main" id="{51B70771-0009-43D2-A9FB-33DBCC72E3E7}"/>
              </a:ext>
            </a:extLst>
          </p:cNvPr>
          <p:cNvSpPr/>
          <p:nvPr/>
        </p:nvSpPr>
        <p:spPr>
          <a:xfrm>
            <a:off x="382953" y="1439686"/>
            <a:ext cx="8382001" cy="5204849"/>
          </a:xfrm>
          <a:prstGeom prst="rect">
            <a:avLst/>
          </a:prstGeom>
          <a:ln>
            <a:noFill/>
          </a:ln>
        </p:spPr>
        <p:txBody>
          <a:bodyPr/>
          <a:lstStyle/>
          <a:p>
            <a:endParaRPr lang="en-US"/>
          </a:p>
        </p:txBody>
      </p:sp>
      <p:sp>
        <p:nvSpPr>
          <p:cNvPr id="14" name="Freeform: Shape 13">
            <a:extLst>
              <a:ext uri="{FF2B5EF4-FFF2-40B4-BE49-F238E27FC236}">
                <a16:creationId xmlns:a16="http://schemas.microsoft.com/office/drawing/2014/main" id="{A60B55FC-1E50-40A9-A154-ACDFF6B611B2}"/>
              </a:ext>
            </a:extLst>
          </p:cNvPr>
          <p:cNvSpPr/>
          <p:nvPr/>
        </p:nvSpPr>
        <p:spPr>
          <a:xfrm>
            <a:off x="384907" y="1439686"/>
            <a:ext cx="2048433" cy="5204848"/>
          </a:xfrm>
          <a:custGeom>
            <a:avLst/>
            <a:gdLst>
              <a:gd name="connsiteX0" fmla="*/ 0 w 2048433"/>
              <a:gd name="connsiteY0" fmla="*/ 204843 h 5204848"/>
              <a:gd name="connsiteX1" fmla="*/ 204843 w 2048433"/>
              <a:gd name="connsiteY1" fmla="*/ 0 h 5204848"/>
              <a:gd name="connsiteX2" fmla="*/ 1843590 w 2048433"/>
              <a:gd name="connsiteY2" fmla="*/ 0 h 5204848"/>
              <a:gd name="connsiteX3" fmla="*/ 2048433 w 2048433"/>
              <a:gd name="connsiteY3" fmla="*/ 204843 h 5204848"/>
              <a:gd name="connsiteX4" fmla="*/ 2048433 w 2048433"/>
              <a:gd name="connsiteY4" fmla="*/ 5000005 h 5204848"/>
              <a:gd name="connsiteX5" fmla="*/ 1843590 w 2048433"/>
              <a:gd name="connsiteY5" fmla="*/ 5204848 h 5204848"/>
              <a:gd name="connsiteX6" fmla="*/ 204843 w 2048433"/>
              <a:gd name="connsiteY6" fmla="*/ 5204848 h 5204848"/>
              <a:gd name="connsiteX7" fmla="*/ 0 w 2048433"/>
              <a:gd name="connsiteY7" fmla="*/ 5000005 h 5204848"/>
              <a:gd name="connsiteX8" fmla="*/ 0 w 2048433"/>
              <a:gd name="connsiteY8" fmla="*/ 204843 h 5204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48433" h="5204848">
                <a:moveTo>
                  <a:pt x="0" y="204843"/>
                </a:moveTo>
                <a:cubicBezTo>
                  <a:pt x="0" y="91711"/>
                  <a:pt x="91711" y="0"/>
                  <a:pt x="204843" y="0"/>
                </a:cubicBezTo>
                <a:lnTo>
                  <a:pt x="1843590" y="0"/>
                </a:lnTo>
                <a:cubicBezTo>
                  <a:pt x="1956722" y="0"/>
                  <a:pt x="2048433" y="91711"/>
                  <a:pt x="2048433" y="204843"/>
                </a:cubicBezTo>
                <a:lnTo>
                  <a:pt x="2048433" y="5000005"/>
                </a:lnTo>
                <a:cubicBezTo>
                  <a:pt x="2048433" y="5113137"/>
                  <a:pt x="1956722" y="5204848"/>
                  <a:pt x="1843590" y="5204848"/>
                </a:cubicBezTo>
                <a:lnTo>
                  <a:pt x="204843" y="5204848"/>
                </a:lnTo>
                <a:cubicBezTo>
                  <a:pt x="91711" y="5204848"/>
                  <a:pt x="0" y="5113137"/>
                  <a:pt x="0" y="5000005"/>
                </a:cubicBezTo>
                <a:lnTo>
                  <a:pt x="0" y="204843"/>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1">
              <a:alpha val="90000"/>
              <a:hueOff val="0"/>
              <a:satOff val="0"/>
              <a:lumOff val="0"/>
              <a:alphaOff val="0"/>
            </a:schemeClr>
          </a:fillRef>
          <a:effectRef idx="1">
            <a:schemeClr val="accent1">
              <a:alpha val="90000"/>
              <a:hueOff val="0"/>
              <a:satOff val="0"/>
              <a:lumOff val="0"/>
              <a:alphaOff val="0"/>
            </a:schemeClr>
          </a:effectRef>
          <a:fontRef idx="minor">
            <a:schemeClr val="dk1"/>
          </a:fontRef>
        </p:style>
        <p:txBody>
          <a:bodyPr spcFirstLastPara="0" vert="horz" wrap="square" lIns="170688" tIns="2252627" rIns="170688" bIns="1211658" numCol="1" spcCol="1270" anchor="t" anchorCtr="1">
            <a:noAutofit/>
          </a:bodyPr>
          <a:lstStyle>
            <a:defPPr>
              <a:defRPr lang="en-US"/>
            </a:defPPr>
            <a:lvl1pPr algn="l" defTabSz="457200" rtl="0" fontAlgn="base">
              <a:spcBef>
                <a:spcPct val="0"/>
              </a:spcBef>
              <a:spcAft>
                <a:spcPct val="0"/>
              </a:spcAft>
              <a:defRPr kern="1200">
                <a:solidFill>
                  <a:schemeClr val="dk1"/>
                </a:solidFill>
                <a:latin typeface="+mn-lt"/>
                <a:ea typeface="+mn-ea"/>
                <a:cs typeface="+mn-cs"/>
              </a:defRPr>
            </a:lvl1pPr>
            <a:lvl2pPr marL="457200" algn="l" defTabSz="457200" rtl="0" fontAlgn="base">
              <a:spcBef>
                <a:spcPct val="0"/>
              </a:spcBef>
              <a:spcAft>
                <a:spcPct val="0"/>
              </a:spcAft>
              <a:defRPr kern="1200">
                <a:solidFill>
                  <a:schemeClr val="dk1"/>
                </a:solidFill>
                <a:latin typeface="+mn-lt"/>
                <a:ea typeface="+mn-ea"/>
                <a:cs typeface="+mn-cs"/>
              </a:defRPr>
            </a:lvl2pPr>
            <a:lvl3pPr marL="914400" algn="l" defTabSz="457200" rtl="0" fontAlgn="base">
              <a:spcBef>
                <a:spcPct val="0"/>
              </a:spcBef>
              <a:spcAft>
                <a:spcPct val="0"/>
              </a:spcAft>
              <a:defRPr kern="1200">
                <a:solidFill>
                  <a:schemeClr val="dk1"/>
                </a:solidFill>
                <a:latin typeface="+mn-lt"/>
                <a:ea typeface="+mn-ea"/>
                <a:cs typeface="+mn-cs"/>
              </a:defRPr>
            </a:lvl3pPr>
            <a:lvl4pPr marL="1371600" algn="l" defTabSz="457200" rtl="0" fontAlgn="base">
              <a:spcBef>
                <a:spcPct val="0"/>
              </a:spcBef>
              <a:spcAft>
                <a:spcPct val="0"/>
              </a:spcAft>
              <a:defRPr kern="1200">
                <a:solidFill>
                  <a:schemeClr val="dk1"/>
                </a:solidFill>
                <a:latin typeface="+mn-lt"/>
                <a:ea typeface="+mn-ea"/>
                <a:cs typeface="+mn-cs"/>
              </a:defRPr>
            </a:lvl4pPr>
            <a:lvl5pPr marL="1828800" algn="l" defTabSz="457200"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lvl="0" indent="0" algn="l" defTabSz="1066800">
              <a:lnSpc>
                <a:spcPct val="90000"/>
              </a:lnSpc>
              <a:spcBef>
                <a:spcPct val="0"/>
              </a:spcBef>
              <a:spcAft>
                <a:spcPts val="0"/>
              </a:spcAft>
              <a:buNone/>
            </a:pPr>
            <a:endParaRPr lang="en-US" sz="1400" kern="1200" dirty="0"/>
          </a:p>
        </p:txBody>
      </p:sp>
      <p:sp>
        <p:nvSpPr>
          <p:cNvPr id="16" name="Oval 15">
            <a:extLst>
              <a:ext uri="{FF2B5EF4-FFF2-40B4-BE49-F238E27FC236}">
                <a16:creationId xmlns:a16="http://schemas.microsoft.com/office/drawing/2014/main" id="{FE8257EE-F446-40E4-9564-487CEE5B8B66}"/>
              </a:ext>
            </a:extLst>
          </p:cNvPr>
          <p:cNvSpPr/>
          <p:nvPr/>
        </p:nvSpPr>
        <p:spPr>
          <a:xfrm>
            <a:off x="542516" y="1549909"/>
            <a:ext cx="1733214" cy="1733214"/>
          </a:xfrm>
          <a:prstGeom prst="ellipse">
            <a:avLst/>
          </a:prstGeom>
          <a:blipFill>
            <a:blip r:embed="rId5"/>
            <a:srcRect/>
            <a:stretch>
              <a:fillRect l="-17000" r="-17000"/>
            </a:stretch>
          </a:blipFill>
        </p:spPr>
        <p:style>
          <a:lnRef idx="1">
            <a:schemeClr val="lt1">
              <a:hueOff val="0"/>
              <a:satOff val="0"/>
              <a:lumOff val="0"/>
              <a:alphaOff val="0"/>
            </a:schemeClr>
          </a:lnRef>
          <a:fillRef idx="1">
            <a:scrgbClr r="0" g="0" b="0"/>
          </a:fillRef>
          <a:effectRef idx="1">
            <a:schemeClr val="accent1">
              <a:tint val="50000"/>
              <a:alpha val="9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17" name="Freeform: Shape 16">
            <a:extLst>
              <a:ext uri="{FF2B5EF4-FFF2-40B4-BE49-F238E27FC236}">
                <a16:creationId xmlns:a16="http://schemas.microsoft.com/office/drawing/2014/main" id="{1BECB2B9-7767-4248-8E9E-F63F38D3D143}"/>
              </a:ext>
            </a:extLst>
          </p:cNvPr>
          <p:cNvSpPr/>
          <p:nvPr/>
        </p:nvSpPr>
        <p:spPr>
          <a:xfrm>
            <a:off x="2494793" y="1439686"/>
            <a:ext cx="2048433" cy="5204848"/>
          </a:xfrm>
          <a:custGeom>
            <a:avLst/>
            <a:gdLst>
              <a:gd name="connsiteX0" fmla="*/ 0 w 2048433"/>
              <a:gd name="connsiteY0" fmla="*/ 204843 h 5204848"/>
              <a:gd name="connsiteX1" fmla="*/ 204843 w 2048433"/>
              <a:gd name="connsiteY1" fmla="*/ 0 h 5204848"/>
              <a:gd name="connsiteX2" fmla="*/ 1843590 w 2048433"/>
              <a:gd name="connsiteY2" fmla="*/ 0 h 5204848"/>
              <a:gd name="connsiteX3" fmla="*/ 2048433 w 2048433"/>
              <a:gd name="connsiteY3" fmla="*/ 204843 h 5204848"/>
              <a:gd name="connsiteX4" fmla="*/ 2048433 w 2048433"/>
              <a:gd name="connsiteY4" fmla="*/ 5000005 h 5204848"/>
              <a:gd name="connsiteX5" fmla="*/ 1843590 w 2048433"/>
              <a:gd name="connsiteY5" fmla="*/ 5204848 h 5204848"/>
              <a:gd name="connsiteX6" fmla="*/ 204843 w 2048433"/>
              <a:gd name="connsiteY6" fmla="*/ 5204848 h 5204848"/>
              <a:gd name="connsiteX7" fmla="*/ 0 w 2048433"/>
              <a:gd name="connsiteY7" fmla="*/ 5000005 h 5204848"/>
              <a:gd name="connsiteX8" fmla="*/ 0 w 2048433"/>
              <a:gd name="connsiteY8" fmla="*/ 204843 h 5204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48433" h="5204848">
                <a:moveTo>
                  <a:pt x="0" y="204843"/>
                </a:moveTo>
                <a:cubicBezTo>
                  <a:pt x="0" y="91711"/>
                  <a:pt x="91711" y="0"/>
                  <a:pt x="204843" y="0"/>
                </a:cubicBezTo>
                <a:lnTo>
                  <a:pt x="1843590" y="0"/>
                </a:lnTo>
                <a:cubicBezTo>
                  <a:pt x="1956722" y="0"/>
                  <a:pt x="2048433" y="91711"/>
                  <a:pt x="2048433" y="204843"/>
                </a:cubicBezTo>
                <a:lnTo>
                  <a:pt x="2048433" y="5000005"/>
                </a:lnTo>
                <a:cubicBezTo>
                  <a:pt x="2048433" y="5113137"/>
                  <a:pt x="1956722" y="5204848"/>
                  <a:pt x="1843590" y="5204848"/>
                </a:cubicBezTo>
                <a:lnTo>
                  <a:pt x="204843" y="5204848"/>
                </a:lnTo>
                <a:cubicBezTo>
                  <a:pt x="91711" y="5204848"/>
                  <a:pt x="0" y="5113137"/>
                  <a:pt x="0" y="5000005"/>
                </a:cubicBezTo>
                <a:lnTo>
                  <a:pt x="0" y="204843"/>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1">
              <a:alpha val="90000"/>
              <a:hueOff val="0"/>
              <a:satOff val="0"/>
              <a:lumOff val="0"/>
              <a:alphaOff val="-13333"/>
            </a:schemeClr>
          </a:fillRef>
          <a:effectRef idx="1">
            <a:schemeClr val="accent1">
              <a:alpha val="90000"/>
              <a:hueOff val="0"/>
              <a:satOff val="0"/>
              <a:lumOff val="0"/>
              <a:alphaOff val="-13333"/>
            </a:schemeClr>
          </a:effectRef>
          <a:fontRef idx="minor">
            <a:schemeClr val="dk1"/>
          </a:fontRef>
        </p:style>
        <p:txBody>
          <a:bodyPr spcFirstLastPara="0" vert="horz" wrap="square" lIns="170688" tIns="2252627" rIns="170688" bIns="1211658" numCol="1" spcCol="1270" anchor="t" anchorCtr="1">
            <a:noAutofit/>
          </a:bodyPr>
          <a:lstStyle>
            <a:defPPr>
              <a:defRPr lang="en-US"/>
            </a:defPPr>
            <a:lvl1pPr algn="l" defTabSz="457200" rtl="0" fontAlgn="base">
              <a:spcBef>
                <a:spcPct val="0"/>
              </a:spcBef>
              <a:spcAft>
                <a:spcPct val="0"/>
              </a:spcAft>
              <a:defRPr kern="1200">
                <a:solidFill>
                  <a:schemeClr val="dk1"/>
                </a:solidFill>
                <a:latin typeface="+mn-lt"/>
                <a:ea typeface="+mn-ea"/>
                <a:cs typeface="+mn-cs"/>
              </a:defRPr>
            </a:lvl1pPr>
            <a:lvl2pPr marL="457200" algn="l" defTabSz="457200" rtl="0" fontAlgn="base">
              <a:spcBef>
                <a:spcPct val="0"/>
              </a:spcBef>
              <a:spcAft>
                <a:spcPct val="0"/>
              </a:spcAft>
              <a:defRPr kern="1200">
                <a:solidFill>
                  <a:schemeClr val="dk1"/>
                </a:solidFill>
                <a:latin typeface="+mn-lt"/>
                <a:ea typeface="+mn-ea"/>
                <a:cs typeface="+mn-cs"/>
              </a:defRPr>
            </a:lvl2pPr>
            <a:lvl3pPr marL="914400" algn="l" defTabSz="457200" rtl="0" fontAlgn="base">
              <a:spcBef>
                <a:spcPct val="0"/>
              </a:spcBef>
              <a:spcAft>
                <a:spcPct val="0"/>
              </a:spcAft>
              <a:defRPr kern="1200">
                <a:solidFill>
                  <a:schemeClr val="dk1"/>
                </a:solidFill>
                <a:latin typeface="+mn-lt"/>
                <a:ea typeface="+mn-ea"/>
                <a:cs typeface="+mn-cs"/>
              </a:defRPr>
            </a:lvl3pPr>
            <a:lvl4pPr marL="1371600" algn="l" defTabSz="457200" rtl="0" fontAlgn="base">
              <a:spcBef>
                <a:spcPct val="0"/>
              </a:spcBef>
              <a:spcAft>
                <a:spcPct val="0"/>
              </a:spcAft>
              <a:defRPr kern="1200">
                <a:solidFill>
                  <a:schemeClr val="dk1"/>
                </a:solidFill>
                <a:latin typeface="+mn-lt"/>
                <a:ea typeface="+mn-ea"/>
                <a:cs typeface="+mn-cs"/>
              </a:defRPr>
            </a:lvl4pPr>
            <a:lvl5pPr marL="1828800" algn="l" defTabSz="457200"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lvl="0" indent="0" algn="l" defTabSz="1066800">
              <a:lnSpc>
                <a:spcPct val="90000"/>
              </a:lnSpc>
              <a:spcBef>
                <a:spcPct val="0"/>
              </a:spcBef>
              <a:spcAft>
                <a:spcPts val="0"/>
              </a:spcAft>
              <a:buNone/>
            </a:pPr>
            <a:r>
              <a:rPr lang="en-US" sz="2400" kern="1200" dirty="0"/>
              <a:t>Survey #2</a:t>
            </a:r>
          </a:p>
          <a:p>
            <a:pPr marL="114300" lvl="1" indent="-114300" algn="l" defTabSz="622300">
              <a:lnSpc>
                <a:spcPct val="90000"/>
              </a:lnSpc>
              <a:spcBef>
                <a:spcPct val="0"/>
              </a:spcBef>
              <a:spcAft>
                <a:spcPct val="15000"/>
              </a:spcAft>
              <a:buChar char="•"/>
            </a:pPr>
            <a:r>
              <a:rPr lang="en-US" sz="1400" kern="1200" dirty="0"/>
              <a:t>10,100 participants</a:t>
            </a:r>
            <a:endParaRPr lang="en-US" sz="1400" b="0" kern="1200" dirty="0"/>
          </a:p>
          <a:p>
            <a:pPr marL="114300" lvl="1" indent="-114300" algn="l" defTabSz="622300">
              <a:lnSpc>
                <a:spcPct val="90000"/>
              </a:lnSpc>
              <a:spcBef>
                <a:spcPct val="0"/>
              </a:spcBef>
              <a:spcAft>
                <a:spcPct val="15000"/>
              </a:spcAft>
              <a:buChar char="•"/>
            </a:pPr>
            <a:r>
              <a:rPr lang="en-US" sz="1400" kern="1200" dirty="0"/>
              <a:t>4,205 took survey on website</a:t>
            </a:r>
          </a:p>
          <a:p>
            <a:pPr marL="114300" lvl="1" indent="-114300" algn="l" defTabSz="622300">
              <a:lnSpc>
                <a:spcPct val="90000"/>
              </a:lnSpc>
              <a:spcBef>
                <a:spcPct val="0"/>
              </a:spcBef>
              <a:spcAft>
                <a:spcPct val="15000"/>
              </a:spcAft>
              <a:buChar char="•"/>
            </a:pPr>
            <a:r>
              <a:rPr lang="en-US" sz="1400" kern="1200" dirty="0"/>
              <a:t>2,880 took survey on phone</a:t>
            </a:r>
          </a:p>
          <a:p>
            <a:pPr marL="114300" lvl="1" indent="-114300" algn="l" defTabSz="622300">
              <a:lnSpc>
                <a:spcPct val="90000"/>
              </a:lnSpc>
              <a:spcBef>
                <a:spcPct val="0"/>
              </a:spcBef>
              <a:spcAft>
                <a:spcPct val="15000"/>
              </a:spcAft>
              <a:buChar char="•"/>
            </a:pPr>
            <a:r>
              <a:rPr lang="en-US" sz="1400" kern="1200" dirty="0"/>
              <a:t>3,015 paper surveys</a:t>
            </a:r>
          </a:p>
          <a:p>
            <a:pPr marL="114300" lvl="1" indent="-114300" algn="l" defTabSz="622300">
              <a:lnSpc>
                <a:spcPct val="90000"/>
              </a:lnSpc>
              <a:spcBef>
                <a:spcPct val="0"/>
              </a:spcBef>
              <a:spcAft>
                <a:spcPct val="15000"/>
              </a:spcAft>
              <a:buChar char="•"/>
            </a:pPr>
            <a:r>
              <a:rPr lang="en-US" sz="1400" kern="1200" dirty="0"/>
              <a:t>14,754 visitors on website</a:t>
            </a:r>
          </a:p>
          <a:p>
            <a:pPr marL="114300" lvl="1" indent="-114300" algn="l" defTabSz="622300">
              <a:lnSpc>
                <a:spcPct val="90000"/>
              </a:lnSpc>
              <a:spcBef>
                <a:spcPct val="0"/>
              </a:spcBef>
              <a:spcAft>
                <a:spcPct val="15000"/>
              </a:spcAft>
              <a:buChar char="•"/>
            </a:pPr>
            <a:r>
              <a:rPr lang="en-US" sz="1400" kern="1200" dirty="0"/>
              <a:t>325,902 data points</a:t>
            </a:r>
          </a:p>
          <a:p>
            <a:pPr marL="114300" lvl="1" indent="-114300" algn="l" defTabSz="622300">
              <a:lnSpc>
                <a:spcPct val="90000"/>
              </a:lnSpc>
              <a:spcBef>
                <a:spcPct val="0"/>
              </a:spcBef>
              <a:spcAft>
                <a:spcPct val="15000"/>
              </a:spcAft>
              <a:buChar char="•"/>
            </a:pPr>
            <a:r>
              <a:rPr lang="en-US" sz="1400" kern="1200" dirty="0"/>
              <a:t>929 comments</a:t>
            </a:r>
          </a:p>
          <a:p>
            <a:pPr marL="114300" lvl="1" indent="-114300" algn="l" defTabSz="622300">
              <a:lnSpc>
                <a:spcPct val="90000"/>
              </a:lnSpc>
              <a:spcBef>
                <a:spcPct val="0"/>
              </a:spcBef>
              <a:spcAft>
                <a:spcPct val="15000"/>
              </a:spcAft>
              <a:buChar char="•"/>
            </a:pPr>
            <a:endParaRPr lang="en-US" sz="1400" dirty="0"/>
          </a:p>
          <a:p>
            <a:pPr marL="114300" lvl="1" indent="-114300" algn="l" defTabSz="622300">
              <a:lnSpc>
                <a:spcPct val="90000"/>
              </a:lnSpc>
              <a:spcBef>
                <a:spcPct val="0"/>
              </a:spcBef>
              <a:spcAft>
                <a:spcPct val="15000"/>
              </a:spcAft>
              <a:buChar char="•"/>
            </a:pPr>
            <a:endParaRPr lang="en-US" sz="1400" kern="1200" dirty="0"/>
          </a:p>
        </p:txBody>
      </p:sp>
      <p:sp>
        <p:nvSpPr>
          <p:cNvPr id="18" name="Oval 17">
            <a:extLst>
              <a:ext uri="{FF2B5EF4-FFF2-40B4-BE49-F238E27FC236}">
                <a16:creationId xmlns:a16="http://schemas.microsoft.com/office/drawing/2014/main" id="{CC00C771-EDD2-4A99-ABEB-26F6A3AA2510}"/>
              </a:ext>
            </a:extLst>
          </p:cNvPr>
          <p:cNvSpPr/>
          <p:nvPr/>
        </p:nvSpPr>
        <p:spPr>
          <a:xfrm>
            <a:off x="2652402" y="1549909"/>
            <a:ext cx="1733214" cy="1733214"/>
          </a:xfrm>
          <a:prstGeom prst="ellipse">
            <a:avLst/>
          </a:prstGeom>
          <a:blipFill>
            <a:blip r:embed="rId6"/>
            <a:srcRect/>
            <a:stretch>
              <a:fillRect l="-39000" r="-39000"/>
            </a:stretch>
          </a:blipFill>
        </p:spPr>
        <p:style>
          <a:lnRef idx="1">
            <a:schemeClr val="lt1">
              <a:hueOff val="0"/>
              <a:satOff val="0"/>
              <a:lumOff val="0"/>
              <a:alphaOff val="0"/>
            </a:schemeClr>
          </a:lnRef>
          <a:fillRef idx="1">
            <a:scrgbClr r="0" g="0" b="0"/>
          </a:fillRef>
          <a:effectRef idx="1">
            <a:schemeClr val="accent1">
              <a:tint val="50000"/>
              <a:alpha val="90000"/>
              <a:hueOff val="18797"/>
              <a:satOff val="-882"/>
              <a:lumOff val="3766"/>
              <a:alphaOff val="-13333"/>
            </a:schemeClr>
          </a:effectRef>
          <a:fontRef idx="minor">
            <a:schemeClr val="lt1">
              <a:hueOff val="0"/>
              <a:satOff val="0"/>
              <a:lumOff val="0"/>
              <a:alphaOff val="0"/>
            </a:schemeClr>
          </a:fontRef>
        </p:style>
        <p:txBody>
          <a:bodyPr/>
          <a:lstStyle/>
          <a:p>
            <a:endParaRPr lang="en-US"/>
          </a:p>
        </p:txBody>
      </p:sp>
      <p:sp>
        <p:nvSpPr>
          <p:cNvPr id="19" name="Freeform: Shape 18">
            <a:extLst>
              <a:ext uri="{FF2B5EF4-FFF2-40B4-BE49-F238E27FC236}">
                <a16:creationId xmlns:a16="http://schemas.microsoft.com/office/drawing/2014/main" id="{96568ED9-AC00-4814-B18D-EED7DD055346}"/>
              </a:ext>
            </a:extLst>
          </p:cNvPr>
          <p:cNvSpPr/>
          <p:nvPr/>
        </p:nvSpPr>
        <p:spPr>
          <a:xfrm>
            <a:off x="4604680" y="1439686"/>
            <a:ext cx="2048433" cy="5204848"/>
          </a:xfrm>
          <a:custGeom>
            <a:avLst/>
            <a:gdLst>
              <a:gd name="connsiteX0" fmla="*/ 0 w 2048433"/>
              <a:gd name="connsiteY0" fmla="*/ 204843 h 5204848"/>
              <a:gd name="connsiteX1" fmla="*/ 204843 w 2048433"/>
              <a:gd name="connsiteY1" fmla="*/ 0 h 5204848"/>
              <a:gd name="connsiteX2" fmla="*/ 1843590 w 2048433"/>
              <a:gd name="connsiteY2" fmla="*/ 0 h 5204848"/>
              <a:gd name="connsiteX3" fmla="*/ 2048433 w 2048433"/>
              <a:gd name="connsiteY3" fmla="*/ 204843 h 5204848"/>
              <a:gd name="connsiteX4" fmla="*/ 2048433 w 2048433"/>
              <a:gd name="connsiteY4" fmla="*/ 5000005 h 5204848"/>
              <a:gd name="connsiteX5" fmla="*/ 1843590 w 2048433"/>
              <a:gd name="connsiteY5" fmla="*/ 5204848 h 5204848"/>
              <a:gd name="connsiteX6" fmla="*/ 204843 w 2048433"/>
              <a:gd name="connsiteY6" fmla="*/ 5204848 h 5204848"/>
              <a:gd name="connsiteX7" fmla="*/ 0 w 2048433"/>
              <a:gd name="connsiteY7" fmla="*/ 5000005 h 5204848"/>
              <a:gd name="connsiteX8" fmla="*/ 0 w 2048433"/>
              <a:gd name="connsiteY8" fmla="*/ 204843 h 5204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48433" h="5204848">
                <a:moveTo>
                  <a:pt x="0" y="204843"/>
                </a:moveTo>
                <a:cubicBezTo>
                  <a:pt x="0" y="91711"/>
                  <a:pt x="91711" y="0"/>
                  <a:pt x="204843" y="0"/>
                </a:cubicBezTo>
                <a:lnTo>
                  <a:pt x="1843590" y="0"/>
                </a:lnTo>
                <a:cubicBezTo>
                  <a:pt x="1956722" y="0"/>
                  <a:pt x="2048433" y="91711"/>
                  <a:pt x="2048433" y="204843"/>
                </a:cubicBezTo>
                <a:lnTo>
                  <a:pt x="2048433" y="5000005"/>
                </a:lnTo>
                <a:cubicBezTo>
                  <a:pt x="2048433" y="5113137"/>
                  <a:pt x="1956722" y="5204848"/>
                  <a:pt x="1843590" y="5204848"/>
                </a:cubicBezTo>
                <a:lnTo>
                  <a:pt x="204843" y="5204848"/>
                </a:lnTo>
                <a:cubicBezTo>
                  <a:pt x="91711" y="5204848"/>
                  <a:pt x="0" y="5113137"/>
                  <a:pt x="0" y="5000005"/>
                </a:cubicBezTo>
                <a:lnTo>
                  <a:pt x="0" y="204843"/>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1">
              <a:alpha val="90000"/>
              <a:hueOff val="0"/>
              <a:satOff val="0"/>
              <a:lumOff val="0"/>
              <a:alphaOff val="-26667"/>
            </a:schemeClr>
          </a:fillRef>
          <a:effectRef idx="1">
            <a:schemeClr val="accent1">
              <a:alpha val="90000"/>
              <a:hueOff val="0"/>
              <a:satOff val="0"/>
              <a:lumOff val="0"/>
              <a:alphaOff val="-26667"/>
            </a:schemeClr>
          </a:effectRef>
          <a:fontRef idx="minor">
            <a:schemeClr val="dk1"/>
          </a:fontRef>
        </p:style>
        <p:txBody>
          <a:bodyPr spcFirstLastPara="0" vert="horz" wrap="square" lIns="170688" tIns="2252627" rIns="170688" bIns="1211658" numCol="1" spcCol="1270" anchor="t" anchorCtr="1">
            <a:noAutofit/>
          </a:bodyPr>
          <a:lstStyle>
            <a:defPPr>
              <a:defRPr lang="en-US"/>
            </a:defPPr>
            <a:lvl1pPr algn="l" defTabSz="457200" rtl="0" fontAlgn="base">
              <a:spcBef>
                <a:spcPct val="0"/>
              </a:spcBef>
              <a:spcAft>
                <a:spcPct val="0"/>
              </a:spcAft>
              <a:defRPr kern="1200">
                <a:solidFill>
                  <a:schemeClr val="dk1"/>
                </a:solidFill>
                <a:latin typeface="+mn-lt"/>
                <a:ea typeface="+mn-ea"/>
                <a:cs typeface="+mn-cs"/>
              </a:defRPr>
            </a:lvl1pPr>
            <a:lvl2pPr marL="457200" algn="l" defTabSz="457200" rtl="0" fontAlgn="base">
              <a:spcBef>
                <a:spcPct val="0"/>
              </a:spcBef>
              <a:spcAft>
                <a:spcPct val="0"/>
              </a:spcAft>
              <a:defRPr kern="1200">
                <a:solidFill>
                  <a:schemeClr val="dk1"/>
                </a:solidFill>
                <a:latin typeface="+mn-lt"/>
                <a:ea typeface="+mn-ea"/>
                <a:cs typeface="+mn-cs"/>
              </a:defRPr>
            </a:lvl2pPr>
            <a:lvl3pPr marL="914400" algn="l" defTabSz="457200" rtl="0" fontAlgn="base">
              <a:spcBef>
                <a:spcPct val="0"/>
              </a:spcBef>
              <a:spcAft>
                <a:spcPct val="0"/>
              </a:spcAft>
              <a:defRPr kern="1200">
                <a:solidFill>
                  <a:schemeClr val="dk1"/>
                </a:solidFill>
                <a:latin typeface="+mn-lt"/>
                <a:ea typeface="+mn-ea"/>
                <a:cs typeface="+mn-cs"/>
              </a:defRPr>
            </a:lvl3pPr>
            <a:lvl4pPr marL="1371600" algn="l" defTabSz="457200" rtl="0" fontAlgn="base">
              <a:spcBef>
                <a:spcPct val="0"/>
              </a:spcBef>
              <a:spcAft>
                <a:spcPct val="0"/>
              </a:spcAft>
              <a:defRPr kern="1200">
                <a:solidFill>
                  <a:schemeClr val="dk1"/>
                </a:solidFill>
                <a:latin typeface="+mn-lt"/>
                <a:ea typeface="+mn-ea"/>
                <a:cs typeface="+mn-cs"/>
              </a:defRPr>
            </a:lvl4pPr>
            <a:lvl5pPr marL="1828800" algn="l" defTabSz="457200"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lvl="0" indent="0" algn="l" defTabSz="1066800">
              <a:lnSpc>
                <a:spcPct val="90000"/>
              </a:lnSpc>
              <a:spcBef>
                <a:spcPct val="0"/>
              </a:spcBef>
              <a:spcAft>
                <a:spcPts val="0"/>
              </a:spcAft>
              <a:buNone/>
            </a:pPr>
            <a:r>
              <a:rPr lang="en-US" sz="2400" kern="1200" dirty="0"/>
              <a:t>Table Topics</a:t>
            </a:r>
          </a:p>
          <a:p>
            <a:pPr marL="171450" lvl="1" indent="-171450" algn="l" defTabSz="711200">
              <a:lnSpc>
                <a:spcPct val="90000"/>
              </a:lnSpc>
              <a:spcBef>
                <a:spcPct val="0"/>
              </a:spcBef>
              <a:spcAft>
                <a:spcPct val="15000"/>
              </a:spcAft>
              <a:buChar char="•"/>
            </a:pPr>
            <a:r>
              <a:rPr lang="en-US" sz="1400" kern="1200" dirty="0"/>
              <a:t>18 Conversations held</a:t>
            </a:r>
          </a:p>
          <a:p>
            <a:pPr marL="171450" lvl="1" indent="-171450" algn="l" defTabSz="711200">
              <a:lnSpc>
                <a:spcPct val="90000"/>
              </a:lnSpc>
              <a:spcBef>
                <a:spcPct val="0"/>
              </a:spcBef>
              <a:spcAft>
                <a:spcPct val="15000"/>
              </a:spcAft>
              <a:buChar char="•"/>
            </a:pPr>
            <a:r>
              <a:rPr lang="en-US" sz="1400" kern="1200" dirty="0"/>
              <a:t>Over 100 participants engaged</a:t>
            </a:r>
          </a:p>
          <a:p>
            <a:pPr marL="171450" lvl="1" indent="-171450" algn="l" defTabSz="711200">
              <a:lnSpc>
                <a:spcPct val="90000"/>
              </a:lnSpc>
              <a:spcBef>
                <a:spcPct val="0"/>
              </a:spcBef>
              <a:spcAft>
                <a:spcPct val="15000"/>
              </a:spcAft>
              <a:buChar char="•"/>
            </a:pPr>
            <a:r>
              <a:rPr lang="en-US" sz="1400" kern="1200" dirty="0"/>
              <a:t>59% participants ages 18-29</a:t>
            </a:r>
          </a:p>
          <a:p>
            <a:pPr marL="171450" lvl="1" indent="-171450" algn="l" defTabSz="711200">
              <a:lnSpc>
                <a:spcPct val="90000"/>
              </a:lnSpc>
              <a:spcBef>
                <a:spcPct val="0"/>
              </a:spcBef>
              <a:spcAft>
                <a:spcPct val="15000"/>
              </a:spcAft>
              <a:buChar char="•"/>
            </a:pPr>
            <a:r>
              <a:rPr lang="en-US" sz="1400" kern="1200" dirty="0"/>
              <a:t>25% African American</a:t>
            </a:r>
          </a:p>
          <a:p>
            <a:pPr marL="171450" lvl="1" indent="-171450" algn="l" defTabSz="711200">
              <a:lnSpc>
                <a:spcPct val="90000"/>
              </a:lnSpc>
              <a:spcBef>
                <a:spcPct val="0"/>
              </a:spcBef>
              <a:spcAft>
                <a:spcPct val="15000"/>
              </a:spcAft>
              <a:buChar char="•"/>
            </a:pPr>
            <a:r>
              <a:rPr lang="en-US" sz="1400" kern="1200" dirty="0"/>
              <a:t>7% Hispanic </a:t>
            </a:r>
          </a:p>
        </p:txBody>
      </p:sp>
      <p:sp>
        <p:nvSpPr>
          <p:cNvPr id="20" name="Oval 19">
            <a:extLst>
              <a:ext uri="{FF2B5EF4-FFF2-40B4-BE49-F238E27FC236}">
                <a16:creationId xmlns:a16="http://schemas.microsoft.com/office/drawing/2014/main" id="{58129F5E-88BB-4DAF-A3B5-E109D58EB8A3}"/>
              </a:ext>
            </a:extLst>
          </p:cNvPr>
          <p:cNvSpPr/>
          <p:nvPr/>
        </p:nvSpPr>
        <p:spPr>
          <a:xfrm>
            <a:off x="4762289" y="1549909"/>
            <a:ext cx="1733214" cy="1733214"/>
          </a:xfrm>
          <a:prstGeom prst="ellipse">
            <a:avLst/>
          </a:prstGeom>
          <a:blipFill>
            <a:blip r:embed="rId7">
              <a:extLst>
                <a:ext uri="{28A0092B-C50C-407E-A947-70E740481C1C}">
                  <a14:useLocalDpi xmlns:a14="http://schemas.microsoft.com/office/drawing/2010/main" val="0"/>
                </a:ext>
              </a:extLst>
            </a:blip>
            <a:srcRect/>
            <a:stretch>
              <a:fillRect l="-17000" r="-17000"/>
            </a:stretch>
          </a:blipFill>
        </p:spPr>
        <p:style>
          <a:lnRef idx="1">
            <a:schemeClr val="lt1">
              <a:hueOff val="0"/>
              <a:satOff val="0"/>
              <a:lumOff val="0"/>
              <a:alphaOff val="0"/>
            </a:schemeClr>
          </a:lnRef>
          <a:fillRef idx="1">
            <a:scrgbClr r="0" g="0" b="0"/>
          </a:fillRef>
          <a:effectRef idx="1">
            <a:schemeClr val="accent1">
              <a:tint val="50000"/>
              <a:alpha val="90000"/>
              <a:hueOff val="37594"/>
              <a:satOff val="-1763"/>
              <a:lumOff val="7533"/>
              <a:alphaOff val="-26667"/>
            </a:schemeClr>
          </a:effectRef>
          <a:fontRef idx="minor">
            <a:schemeClr val="lt1">
              <a:hueOff val="0"/>
              <a:satOff val="0"/>
              <a:lumOff val="0"/>
              <a:alphaOff val="0"/>
            </a:schemeClr>
          </a:fontRef>
        </p:style>
        <p:txBody>
          <a:bodyPr/>
          <a:lstStyle/>
          <a:p>
            <a:endParaRPr lang="en-US"/>
          </a:p>
        </p:txBody>
      </p:sp>
      <p:sp>
        <p:nvSpPr>
          <p:cNvPr id="21" name="Freeform: Shape 20">
            <a:extLst>
              <a:ext uri="{FF2B5EF4-FFF2-40B4-BE49-F238E27FC236}">
                <a16:creationId xmlns:a16="http://schemas.microsoft.com/office/drawing/2014/main" id="{690CFAD6-3AF4-4799-A395-D7FEBEB55033}"/>
              </a:ext>
            </a:extLst>
          </p:cNvPr>
          <p:cNvSpPr/>
          <p:nvPr/>
        </p:nvSpPr>
        <p:spPr>
          <a:xfrm>
            <a:off x="6716520" y="1439686"/>
            <a:ext cx="2048433" cy="5204848"/>
          </a:xfrm>
          <a:custGeom>
            <a:avLst/>
            <a:gdLst>
              <a:gd name="connsiteX0" fmla="*/ 0 w 2048433"/>
              <a:gd name="connsiteY0" fmla="*/ 204843 h 5204848"/>
              <a:gd name="connsiteX1" fmla="*/ 204843 w 2048433"/>
              <a:gd name="connsiteY1" fmla="*/ 0 h 5204848"/>
              <a:gd name="connsiteX2" fmla="*/ 1843590 w 2048433"/>
              <a:gd name="connsiteY2" fmla="*/ 0 h 5204848"/>
              <a:gd name="connsiteX3" fmla="*/ 2048433 w 2048433"/>
              <a:gd name="connsiteY3" fmla="*/ 204843 h 5204848"/>
              <a:gd name="connsiteX4" fmla="*/ 2048433 w 2048433"/>
              <a:gd name="connsiteY4" fmla="*/ 5000005 h 5204848"/>
              <a:gd name="connsiteX5" fmla="*/ 1843590 w 2048433"/>
              <a:gd name="connsiteY5" fmla="*/ 5204848 h 5204848"/>
              <a:gd name="connsiteX6" fmla="*/ 204843 w 2048433"/>
              <a:gd name="connsiteY6" fmla="*/ 5204848 h 5204848"/>
              <a:gd name="connsiteX7" fmla="*/ 0 w 2048433"/>
              <a:gd name="connsiteY7" fmla="*/ 5000005 h 5204848"/>
              <a:gd name="connsiteX8" fmla="*/ 0 w 2048433"/>
              <a:gd name="connsiteY8" fmla="*/ 204843 h 5204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48433" h="5204848">
                <a:moveTo>
                  <a:pt x="0" y="204843"/>
                </a:moveTo>
                <a:cubicBezTo>
                  <a:pt x="0" y="91711"/>
                  <a:pt x="91711" y="0"/>
                  <a:pt x="204843" y="0"/>
                </a:cubicBezTo>
                <a:lnTo>
                  <a:pt x="1843590" y="0"/>
                </a:lnTo>
                <a:cubicBezTo>
                  <a:pt x="1956722" y="0"/>
                  <a:pt x="2048433" y="91711"/>
                  <a:pt x="2048433" y="204843"/>
                </a:cubicBezTo>
                <a:lnTo>
                  <a:pt x="2048433" y="5000005"/>
                </a:lnTo>
                <a:cubicBezTo>
                  <a:pt x="2048433" y="5113137"/>
                  <a:pt x="1956722" y="5204848"/>
                  <a:pt x="1843590" y="5204848"/>
                </a:cubicBezTo>
                <a:lnTo>
                  <a:pt x="204843" y="5204848"/>
                </a:lnTo>
                <a:cubicBezTo>
                  <a:pt x="91711" y="5204848"/>
                  <a:pt x="0" y="5113137"/>
                  <a:pt x="0" y="5000005"/>
                </a:cubicBezTo>
                <a:lnTo>
                  <a:pt x="0" y="204843"/>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1">
              <a:alpha val="90000"/>
              <a:hueOff val="0"/>
              <a:satOff val="0"/>
              <a:lumOff val="0"/>
              <a:alphaOff val="-40000"/>
            </a:schemeClr>
          </a:fillRef>
          <a:effectRef idx="1">
            <a:schemeClr val="accent1">
              <a:alpha val="90000"/>
              <a:hueOff val="0"/>
              <a:satOff val="0"/>
              <a:lumOff val="0"/>
              <a:alphaOff val="-40000"/>
            </a:schemeClr>
          </a:effectRef>
          <a:fontRef idx="minor">
            <a:schemeClr val="dk1"/>
          </a:fontRef>
        </p:style>
        <p:txBody>
          <a:bodyPr spcFirstLastPara="0" vert="horz" wrap="square" lIns="156464" tIns="2238403" rIns="156464" bIns="1197434" numCol="1" spcCol="1270" anchor="t" anchorCtr="1">
            <a:noAutofit/>
          </a:bodyPr>
          <a:lstStyle>
            <a:defPPr>
              <a:defRPr lang="en-US"/>
            </a:defPPr>
            <a:lvl1pPr algn="l" defTabSz="457200" rtl="0" fontAlgn="base">
              <a:spcBef>
                <a:spcPct val="0"/>
              </a:spcBef>
              <a:spcAft>
                <a:spcPct val="0"/>
              </a:spcAft>
              <a:defRPr kern="1200">
                <a:solidFill>
                  <a:schemeClr val="dk1"/>
                </a:solidFill>
                <a:latin typeface="+mn-lt"/>
                <a:ea typeface="+mn-ea"/>
                <a:cs typeface="+mn-cs"/>
              </a:defRPr>
            </a:lvl1pPr>
            <a:lvl2pPr marL="457200" algn="l" defTabSz="457200" rtl="0" fontAlgn="base">
              <a:spcBef>
                <a:spcPct val="0"/>
              </a:spcBef>
              <a:spcAft>
                <a:spcPct val="0"/>
              </a:spcAft>
              <a:defRPr kern="1200">
                <a:solidFill>
                  <a:schemeClr val="dk1"/>
                </a:solidFill>
                <a:latin typeface="+mn-lt"/>
                <a:ea typeface="+mn-ea"/>
                <a:cs typeface="+mn-cs"/>
              </a:defRPr>
            </a:lvl2pPr>
            <a:lvl3pPr marL="914400" algn="l" defTabSz="457200" rtl="0" fontAlgn="base">
              <a:spcBef>
                <a:spcPct val="0"/>
              </a:spcBef>
              <a:spcAft>
                <a:spcPct val="0"/>
              </a:spcAft>
              <a:defRPr kern="1200">
                <a:solidFill>
                  <a:schemeClr val="dk1"/>
                </a:solidFill>
                <a:latin typeface="+mn-lt"/>
                <a:ea typeface="+mn-ea"/>
                <a:cs typeface="+mn-cs"/>
              </a:defRPr>
            </a:lvl3pPr>
            <a:lvl4pPr marL="1371600" algn="l" defTabSz="457200" rtl="0" fontAlgn="base">
              <a:spcBef>
                <a:spcPct val="0"/>
              </a:spcBef>
              <a:spcAft>
                <a:spcPct val="0"/>
              </a:spcAft>
              <a:defRPr kern="1200">
                <a:solidFill>
                  <a:schemeClr val="dk1"/>
                </a:solidFill>
                <a:latin typeface="+mn-lt"/>
                <a:ea typeface="+mn-ea"/>
                <a:cs typeface="+mn-cs"/>
              </a:defRPr>
            </a:lvl4pPr>
            <a:lvl5pPr marL="1828800" algn="l" defTabSz="457200"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lvl="0" indent="0" algn="l" defTabSz="977900">
              <a:lnSpc>
                <a:spcPct val="90000"/>
              </a:lnSpc>
              <a:spcBef>
                <a:spcPct val="0"/>
              </a:spcBef>
              <a:spcAft>
                <a:spcPts val="0"/>
              </a:spcAft>
              <a:buNone/>
            </a:pPr>
            <a:r>
              <a:rPr lang="en-US" sz="2400" kern="1200" dirty="0"/>
              <a:t>Public Comment Map</a:t>
            </a:r>
          </a:p>
          <a:p>
            <a:pPr marL="171450" lvl="1" indent="-171450" algn="l" defTabSz="711200">
              <a:lnSpc>
                <a:spcPct val="90000"/>
              </a:lnSpc>
              <a:spcBef>
                <a:spcPct val="0"/>
              </a:spcBef>
              <a:spcAft>
                <a:spcPct val="15000"/>
              </a:spcAft>
              <a:buChar char="•"/>
            </a:pPr>
            <a:r>
              <a:rPr lang="en-US" sz="1400" b="0" kern="1200" dirty="0"/>
              <a:t>Over 1000 comments received</a:t>
            </a:r>
          </a:p>
          <a:p>
            <a:pPr marL="171450" lvl="1" indent="-171450" algn="l" defTabSz="711200">
              <a:lnSpc>
                <a:spcPct val="90000"/>
              </a:lnSpc>
              <a:spcBef>
                <a:spcPct val="0"/>
              </a:spcBef>
              <a:spcAft>
                <a:spcPct val="15000"/>
              </a:spcAft>
              <a:buChar char="•"/>
            </a:pPr>
            <a:r>
              <a:rPr lang="en-US" sz="1400" b="0" kern="1200" dirty="0"/>
              <a:t>Comments made in all 100 counties</a:t>
            </a:r>
          </a:p>
          <a:p>
            <a:pPr marL="171450" lvl="1" indent="-171450" algn="l" defTabSz="711200">
              <a:lnSpc>
                <a:spcPct val="90000"/>
              </a:lnSpc>
              <a:spcBef>
                <a:spcPct val="0"/>
              </a:spcBef>
              <a:spcAft>
                <a:spcPct val="15000"/>
              </a:spcAft>
              <a:buChar char="•"/>
            </a:pPr>
            <a:r>
              <a:rPr lang="en-US" sz="1400" b="0" kern="1200" dirty="0"/>
              <a:t>70% of participants were residents</a:t>
            </a:r>
          </a:p>
        </p:txBody>
      </p:sp>
      <p:sp>
        <p:nvSpPr>
          <p:cNvPr id="22" name="Oval 21">
            <a:extLst>
              <a:ext uri="{FF2B5EF4-FFF2-40B4-BE49-F238E27FC236}">
                <a16:creationId xmlns:a16="http://schemas.microsoft.com/office/drawing/2014/main" id="{416C5DAC-32E0-44AE-B0C6-CC67B404582A}"/>
              </a:ext>
            </a:extLst>
          </p:cNvPr>
          <p:cNvSpPr/>
          <p:nvPr/>
        </p:nvSpPr>
        <p:spPr>
          <a:xfrm>
            <a:off x="6872175" y="1549909"/>
            <a:ext cx="1733214" cy="1733214"/>
          </a:xfrm>
          <a:prstGeom prst="ellipse">
            <a:avLst/>
          </a:prstGeom>
          <a:blipFill>
            <a:blip r:embed="rId8"/>
            <a:srcRect/>
            <a:stretch>
              <a:fillRect l="-64000" r="-64000"/>
            </a:stretch>
          </a:blipFill>
        </p:spPr>
        <p:style>
          <a:lnRef idx="1">
            <a:schemeClr val="lt1">
              <a:hueOff val="0"/>
              <a:satOff val="0"/>
              <a:lumOff val="0"/>
              <a:alphaOff val="0"/>
            </a:schemeClr>
          </a:lnRef>
          <a:fillRef idx="1">
            <a:scrgbClr r="0" g="0" b="0"/>
          </a:fillRef>
          <a:effectRef idx="1">
            <a:schemeClr val="accent1">
              <a:tint val="50000"/>
              <a:alpha val="90000"/>
              <a:hueOff val="56391"/>
              <a:satOff val="-2645"/>
              <a:lumOff val="11299"/>
              <a:alphaOff val="-40000"/>
            </a:schemeClr>
          </a:effectRef>
          <a:fontRef idx="minor">
            <a:schemeClr val="lt1">
              <a:hueOff val="0"/>
              <a:satOff val="0"/>
              <a:lumOff val="0"/>
              <a:alphaOff val="0"/>
            </a:schemeClr>
          </a:fontRef>
        </p:style>
        <p:txBody>
          <a:bodyPr/>
          <a:lstStyle/>
          <a:p>
            <a:endParaRPr lang="en-US"/>
          </a:p>
        </p:txBody>
      </p:sp>
      <p:sp>
        <p:nvSpPr>
          <p:cNvPr id="23" name="Arrow: Left-Right 22">
            <a:extLst>
              <a:ext uri="{FF2B5EF4-FFF2-40B4-BE49-F238E27FC236}">
                <a16:creationId xmlns:a16="http://schemas.microsoft.com/office/drawing/2014/main" id="{815D5FA3-4885-4C97-9085-1AB1E14E17E0}"/>
              </a:ext>
            </a:extLst>
          </p:cNvPr>
          <p:cNvSpPr/>
          <p:nvPr/>
        </p:nvSpPr>
        <p:spPr>
          <a:xfrm>
            <a:off x="879479" y="6349307"/>
            <a:ext cx="7619983" cy="295228"/>
          </a:xfrm>
          <a:prstGeom prst="leftRightArrow">
            <a:avLst/>
          </a:prstGeom>
          <a:solidFill>
            <a:schemeClr val="tx2"/>
          </a:solidFill>
          <a:scene3d>
            <a:camera prst="orthographicFront"/>
            <a:lightRig rig="flat" dir="t"/>
          </a:scene3d>
          <a:sp3d prstMaterial="dkEdge">
            <a:bevelT w="8200" h="38100"/>
          </a:sp3d>
        </p:spPr>
        <p:style>
          <a:lnRef idx="1">
            <a:schemeClr val="lt1">
              <a:hueOff val="0"/>
              <a:satOff val="0"/>
              <a:lumOff val="0"/>
              <a:alphaOff val="0"/>
            </a:schemeClr>
          </a:lnRef>
          <a:fillRef idx="2">
            <a:scrgbClr r="0" g="0" b="0"/>
          </a:fillRef>
          <a:effectRef idx="1">
            <a:schemeClr val="accent1">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4" name="Slide Number Placeholder 4">
            <a:extLst>
              <a:ext uri="{FF2B5EF4-FFF2-40B4-BE49-F238E27FC236}">
                <a16:creationId xmlns:a16="http://schemas.microsoft.com/office/drawing/2014/main" id="{F002A2E3-9D1D-48DC-80CB-8D417776B263}"/>
              </a:ext>
            </a:extLst>
          </p:cNvPr>
          <p:cNvSpPr>
            <a:spLocks noGrp="1"/>
          </p:cNvSpPr>
          <p:nvPr/>
        </p:nvSpPr>
        <p:spPr>
          <a:xfrm>
            <a:off x="6555154" y="6403281"/>
            <a:ext cx="21336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defTabSz="457200" rtl="0" fontAlgn="base">
              <a:spcBef>
                <a:spcPct val="0"/>
              </a:spcBef>
              <a:spcAft>
                <a:spcPct val="0"/>
              </a:spcAft>
              <a:defRPr sz="1200" kern="1200">
                <a:solidFill>
                  <a:schemeClr val="tx1">
                    <a:lumMod val="50000"/>
                    <a:lumOff val="50000"/>
                  </a:schemeClr>
                </a:solidFill>
                <a:latin typeface="Calibri" pitchFamily="34" charset="0"/>
                <a:ea typeface="MS PGothic" pitchFamily="34" charset="-128"/>
                <a:cs typeface="+mn-cs"/>
              </a:defRPr>
            </a:lvl1pPr>
            <a:lvl2pPr marL="4572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2pPr>
            <a:lvl3pPr marL="9144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3pPr>
            <a:lvl4pPr marL="13716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4pPr>
            <a:lvl5pPr marL="18288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5pPr>
            <a:lvl6pPr marL="2286000" algn="l" defTabSz="914400" rtl="0" eaLnBrk="1" latinLnBrk="0" hangingPunct="1">
              <a:defRPr kern="1200">
                <a:solidFill>
                  <a:schemeClr val="tx1"/>
                </a:solidFill>
                <a:latin typeface="Calibri" pitchFamily="34" charset="0"/>
                <a:ea typeface="MS PGothic" pitchFamily="34" charset="-128"/>
                <a:cs typeface="+mn-cs"/>
              </a:defRPr>
            </a:lvl6pPr>
            <a:lvl7pPr marL="2743200" algn="l" defTabSz="914400" rtl="0" eaLnBrk="1" latinLnBrk="0" hangingPunct="1">
              <a:defRPr kern="1200">
                <a:solidFill>
                  <a:schemeClr val="tx1"/>
                </a:solidFill>
                <a:latin typeface="Calibri" pitchFamily="34" charset="0"/>
                <a:ea typeface="MS PGothic" pitchFamily="34" charset="-128"/>
                <a:cs typeface="+mn-cs"/>
              </a:defRPr>
            </a:lvl7pPr>
            <a:lvl8pPr marL="3200400" algn="l" defTabSz="914400" rtl="0" eaLnBrk="1" latinLnBrk="0" hangingPunct="1">
              <a:defRPr kern="1200">
                <a:solidFill>
                  <a:schemeClr val="tx1"/>
                </a:solidFill>
                <a:latin typeface="Calibri" pitchFamily="34" charset="0"/>
                <a:ea typeface="MS PGothic" pitchFamily="34" charset="-128"/>
                <a:cs typeface="+mn-cs"/>
              </a:defRPr>
            </a:lvl8pPr>
            <a:lvl9pPr marL="3657600" algn="l" defTabSz="914400" rtl="0" eaLnBrk="1" latinLnBrk="0" hangingPunct="1">
              <a:defRPr kern="1200">
                <a:solidFill>
                  <a:schemeClr val="tx1"/>
                </a:solidFill>
                <a:latin typeface="Calibri" pitchFamily="34" charset="0"/>
                <a:ea typeface="MS PGothic" pitchFamily="34" charset="-128"/>
                <a:cs typeface="+mn-cs"/>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B3DAFCE5-0C67-4A53-8F92-3CAC2938318C}" type="slidenum">
              <a:rPr kumimoji="0" lang="en-US" altLang="en-US" sz="1200" b="0" i="0" u="none" strike="noStrike" kern="1200" cap="none" spc="0" normalizeH="0" baseline="0" noProof="0" smtClean="0">
                <a:ln>
                  <a:noFill/>
                </a:ln>
                <a:solidFill>
                  <a:prstClr val="black">
                    <a:lumMod val="50000"/>
                    <a:lumOff val="50000"/>
                  </a:prstClr>
                </a:solidFill>
                <a:effectLst/>
                <a:uLnTx/>
                <a:uFillTx/>
                <a:latin typeface="Calibri" pitchFamily="34" charset="0"/>
                <a:ea typeface="MS PGothic" pitchFamily="34"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dirty="0">
              <a:ln>
                <a:noFill/>
              </a:ln>
              <a:solidFill>
                <a:prstClr val="black">
                  <a:lumMod val="50000"/>
                  <a:lumOff val="50000"/>
                </a:prstClr>
              </a:solidFill>
              <a:effectLst/>
              <a:uLnTx/>
              <a:uFillTx/>
              <a:latin typeface="Calibri" pitchFamily="34" charset="0"/>
              <a:ea typeface="MS PGothic" pitchFamily="34" charset="-128"/>
              <a:cs typeface="+mn-cs"/>
            </a:endParaRPr>
          </a:p>
        </p:txBody>
      </p:sp>
      <p:sp>
        <p:nvSpPr>
          <p:cNvPr id="25" name="Rectangle 24">
            <a:extLst>
              <a:ext uri="{FF2B5EF4-FFF2-40B4-BE49-F238E27FC236}">
                <a16:creationId xmlns:a16="http://schemas.microsoft.com/office/drawing/2014/main" id="{859ABB8E-7924-4165-8BE0-D5648015C3E5}"/>
              </a:ext>
            </a:extLst>
          </p:cNvPr>
          <p:cNvSpPr/>
          <p:nvPr/>
        </p:nvSpPr>
        <p:spPr>
          <a:xfrm>
            <a:off x="415644" y="3494138"/>
            <a:ext cx="2017696" cy="2783839"/>
          </a:xfrm>
          <a:prstGeom prst="rect">
            <a:avLst/>
          </a:prstGeom>
        </p:spPr>
        <p:txBody>
          <a:bodyPr wrap="square">
            <a:spAutoFit/>
          </a:bodyPr>
          <a:lstStyle>
            <a:defPPr>
              <a:defRPr lang="en-US"/>
            </a:defPPr>
            <a:lvl1pPr algn="l" defTabSz="457200" rtl="0" fontAlgn="base">
              <a:spcBef>
                <a:spcPct val="0"/>
              </a:spcBef>
              <a:spcAft>
                <a:spcPct val="0"/>
              </a:spcAft>
              <a:defRPr kern="1200">
                <a:solidFill>
                  <a:schemeClr val="tx1"/>
                </a:solidFill>
                <a:latin typeface="Calibri" pitchFamily="34" charset="0"/>
                <a:ea typeface="MS PGothic" pitchFamily="34" charset="-128"/>
                <a:cs typeface="+mn-cs"/>
              </a:defRPr>
            </a:lvl1pPr>
            <a:lvl2pPr marL="4572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2pPr>
            <a:lvl3pPr marL="9144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3pPr>
            <a:lvl4pPr marL="13716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4pPr>
            <a:lvl5pPr marL="18288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5pPr>
            <a:lvl6pPr marL="2286000" algn="l" defTabSz="914400" rtl="0" eaLnBrk="1" latinLnBrk="0" hangingPunct="1">
              <a:defRPr kern="1200">
                <a:solidFill>
                  <a:schemeClr val="tx1"/>
                </a:solidFill>
                <a:latin typeface="Calibri" pitchFamily="34" charset="0"/>
                <a:ea typeface="MS PGothic" pitchFamily="34" charset="-128"/>
                <a:cs typeface="+mn-cs"/>
              </a:defRPr>
            </a:lvl6pPr>
            <a:lvl7pPr marL="2743200" algn="l" defTabSz="914400" rtl="0" eaLnBrk="1" latinLnBrk="0" hangingPunct="1">
              <a:defRPr kern="1200">
                <a:solidFill>
                  <a:schemeClr val="tx1"/>
                </a:solidFill>
                <a:latin typeface="Calibri" pitchFamily="34" charset="0"/>
                <a:ea typeface="MS PGothic" pitchFamily="34" charset="-128"/>
                <a:cs typeface="+mn-cs"/>
              </a:defRPr>
            </a:lvl7pPr>
            <a:lvl8pPr marL="3200400" algn="l" defTabSz="914400" rtl="0" eaLnBrk="1" latinLnBrk="0" hangingPunct="1">
              <a:defRPr kern="1200">
                <a:solidFill>
                  <a:schemeClr val="tx1"/>
                </a:solidFill>
                <a:latin typeface="Calibri" pitchFamily="34" charset="0"/>
                <a:ea typeface="MS PGothic" pitchFamily="34" charset="-128"/>
                <a:cs typeface="+mn-cs"/>
              </a:defRPr>
            </a:lvl8pPr>
            <a:lvl9pPr marL="3657600" algn="l" defTabSz="914400" rtl="0" eaLnBrk="1" latinLnBrk="0" hangingPunct="1">
              <a:defRPr kern="1200">
                <a:solidFill>
                  <a:schemeClr val="tx1"/>
                </a:solidFill>
                <a:latin typeface="Calibri" pitchFamily="34" charset="0"/>
                <a:ea typeface="MS PGothic" pitchFamily="34" charset="-128"/>
                <a:cs typeface="+mn-cs"/>
              </a:defRPr>
            </a:lvl9pPr>
          </a:lstStyle>
          <a:p>
            <a:pPr lvl="0" defTabSz="1066800">
              <a:lnSpc>
                <a:spcPct val="90000"/>
              </a:lnSpc>
              <a:spcAft>
                <a:spcPts val="0"/>
              </a:spcAft>
            </a:pPr>
            <a:r>
              <a:rPr lang="en-US" sz="2400" dirty="0"/>
              <a:t>Outreach</a:t>
            </a:r>
          </a:p>
          <a:p>
            <a:pPr marL="114300" lvl="1" indent="-114300" defTabSz="622300">
              <a:lnSpc>
                <a:spcPct val="90000"/>
              </a:lnSpc>
              <a:spcAft>
                <a:spcPct val="15000"/>
              </a:spcAft>
              <a:buChar char="•"/>
            </a:pPr>
            <a:r>
              <a:rPr lang="en-US" sz="1400" dirty="0"/>
              <a:t>Attended </a:t>
            </a:r>
          </a:p>
          <a:p>
            <a:pPr marL="228600" lvl="2" indent="-114300" defTabSz="622300">
              <a:lnSpc>
                <a:spcPct val="90000"/>
              </a:lnSpc>
              <a:spcAft>
                <a:spcPct val="15000"/>
              </a:spcAft>
              <a:buChar char="•"/>
            </a:pPr>
            <a:r>
              <a:rPr lang="en-US" sz="1400" dirty="0"/>
              <a:t>7 college events</a:t>
            </a:r>
          </a:p>
          <a:p>
            <a:pPr marL="228600" lvl="2" indent="-114300" defTabSz="622300">
              <a:lnSpc>
                <a:spcPct val="90000"/>
              </a:lnSpc>
              <a:spcAft>
                <a:spcPct val="15000"/>
              </a:spcAft>
              <a:buChar char="•"/>
            </a:pPr>
            <a:r>
              <a:rPr lang="en-US" sz="1400" dirty="0"/>
              <a:t>9 conferences</a:t>
            </a:r>
          </a:p>
          <a:p>
            <a:pPr marL="228600" lvl="2" indent="-114300" defTabSz="622300">
              <a:lnSpc>
                <a:spcPct val="90000"/>
              </a:lnSpc>
              <a:spcAft>
                <a:spcPct val="15000"/>
              </a:spcAft>
              <a:buChar char="•"/>
            </a:pPr>
            <a:r>
              <a:rPr lang="en-US" sz="1400" dirty="0"/>
              <a:t>6 DMV events</a:t>
            </a:r>
          </a:p>
          <a:p>
            <a:pPr marL="228600" lvl="2" indent="-114300" defTabSz="622300">
              <a:lnSpc>
                <a:spcPct val="90000"/>
              </a:lnSpc>
              <a:spcAft>
                <a:spcPct val="15000"/>
              </a:spcAft>
              <a:buChar char="•"/>
            </a:pPr>
            <a:r>
              <a:rPr lang="en-US" sz="1400" dirty="0"/>
              <a:t>10 festivals</a:t>
            </a:r>
          </a:p>
          <a:p>
            <a:pPr marL="114300" lvl="1" indent="-114300" defTabSz="622300">
              <a:lnSpc>
                <a:spcPct val="90000"/>
              </a:lnSpc>
              <a:spcAft>
                <a:spcPct val="15000"/>
              </a:spcAft>
              <a:buChar char="•"/>
            </a:pPr>
            <a:r>
              <a:rPr lang="en-US" sz="1400" dirty="0"/>
              <a:t>Emailed 7,829 stakeholders</a:t>
            </a:r>
          </a:p>
          <a:p>
            <a:pPr marL="114300" lvl="1" indent="-114300" defTabSz="622300">
              <a:lnSpc>
                <a:spcPct val="90000"/>
              </a:lnSpc>
              <a:spcAft>
                <a:spcPct val="15000"/>
              </a:spcAft>
              <a:buChar char="•"/>
            </a:pPr>
            <a:r>
              <a:rPr lang="en-US" sz="1400" dirty="0"/>
              <a:t>Sent surveys to 15 county schools</a:t>
            </a:r>
          </a:p>
          <a:p>
            <a:pPr marL="114300" lvl="1" indent="-114300" defTabSz="622300">
              <a:lnSpc>
                <a:spcPct val="90000"/>
              </a:lnSpc>
              <a:spcAft>
                <a:spcPct val="15000"/>
              </a:spcAft>
              <a:buChar char="•"/>
            </a:pPr>
            <a:r>
              <a:rPr lang="en-US" sz="1400" dirty="0"/>
              <a:t>Placed 31 intercept survey boxes</a:t>
            </a:r>
          </a:p>
        </p:txBody>
      </p:sp>
      <p:pic>
        <p:nvPicPr>
          <p:cNvPr id="2" name="Online Media 1" descr="slide 11.wav">
            <a:hlinkClick r:id="" action="ppaction://media"/>
            <a:extLst>
              <a:ext uri="{FF2B5EF4-FFF2-40B4-BE49-F238E27FC236}">
                <a16:creationId xmlns:a16="http://schemas.microsoft.com/office/drawing/2014/main" id="{7821CE48-F06D-1D40-B5B2-D95F49134BEA}"/>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4165600" y="3022600"/>
            <a:ext cx="812800" cy="812800"/>
          </a:xfrm>
          <a:prstGeom prst="rect">
            <a:avLst/>
          </a:prstGeom>
        </p:spPr>
      </p:pic>
    </p:spTree>
    <p:extLst>
      <p:ext uri="{BB962C8B-B14F-4D97-AF65-F5344CB8AC3E}">
        <p14:creationId xmlns:p14="http://schemas.microsoft.com/office/powerpoint/2010/main" val="2012364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347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1"/>
          <p:cNvSpPr txBox="1">
            <a:spLocks/>
          </p:cNvSpPr>
          <p:nvPr/>
        </p:nvSpPr>
        <p:spPr bwMode="auto">
          <a:xfrm>
            <a:off x="1079568" y="532077"/>
            <a:ext cx="7060176" cy="8523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4400" kern="1200">
                <a:solidFill>
                  <a:srgbClr val="595959"/>
                </a:solidFill>
                <a:latin typeface="Arial"/>
                <a:ea typeface="MS PGothic" pitchFamily="34" charset="-128"/>
                <a:cs typeface="Arial"/>
              </a:defRPr>
            </a:lvl1pPr>
            <a:lvl2pPr algn="ctr" defTabSz="457200" rtl="0" eaLnBrk="1" fontAlgn="base" hangingPunct="1">
              <a:spcBef>
                <a:spcPct val="0"/>
              </a:spcBef>
              <a:spcAft>
                <a:spcPct val="0"/>
              </a:spcAft>
              <a:defRPr sz="4400">
                <a:solidFill>
                  <a:srgbClr val="595959"/>
                </a:solidFill>
                <a:latin typeface="Arial" charset="0"/>
                <a:ea typeface="MS PGothic" pitchFamily="34" charset="-128"/>
                <a:cs typeface="Arial" charset="0"/>
              </a:defRPr>
            </a:lvl2pPr>
            <a:lvl3pPr algn="ctr" defTabSz="457200" rtl="0" eaLnBrk="1" fontAlgn="base" hangingPunct="1">
              <a:spcBef>
                <a:spcPct val="0"/>
              </a:spcBef>
              <a:spcAft>
                <a:spcPct val="0"/>
              </a:spcAft>
              <a:defRPr sz="4400">
                <a:solidFill>
                  <a:srgbClr val="595959"/>
                </a:solidFill>
                <a:latin typeface="Arial" charset="0"/>
                <a:ea typeface="MS PGothic" pitchFamily="34" charset="-128"/>
                <a:cs typeface="Arial" charset="0"/>
              </a:defRPr>
            </a:lvl3pPr>
            <a:lvl4pPr algn="ctr" defTabSz="457200" rtl="0" eaLnBrk="1" fontAlgn="base" hangingPunct="1">
              <a:spcBef>
                <a:spcPct val="0"/>
              </a:spcBef>
              <a:spcAft>
                <a:spcPct val="0"/>
              </a:spcAft>
              <a:defRPr sz="4400">
                <a:solidFill>
                  <a:srgbClr val="595959"/>
                </a:solidFill>
                <a:latin typeface="Arial" charset="0"/>
                <a:ea typeface="MS PGothic" pitchFamily="34" charset="-128"/>
                <a:cs typeface="Arial" charset="0"/>
              </a:defRPr>
            </a:lvl4pPr>
            <a:lvl5pPr algn="ctr" defTabSz="457200" rtl="0" eaLnBrk="1" fontAlgn="base" hangingPunct="1">
              <a:spcBef>
                <a:spcPct val="0"/>
              </a:spcBef>
              <a:spcAft>
                <a:spcPct val="0"/>
              </a:spcAft>
              <a:defRPr sz="4400">
                <a:solidFill>
                  <a:srgbClr val="595959"/>
                </a:solidFill>
                <a:latin typeface="Arial" charset="0"/>
                <a:ea typeface="MS PGothic" pitchFamily="34" charset="-128"/>
                <a:cs typeface="Arial" charset="0"/>
              </a:defRPr>
            </a:lvl5pPr>
            <a:lvl6pPr marL="457200" algn="ctr" defTabSz="457200" rtl="0" eaLnBrk="1" fontAlgn="base" hangingPunct="1">
              <a:spcBef>
                <a:spcPct val="0"/>
              </a:spcBef>
              <a:spcAft>
                <a:spcPct val="0"/>
              </a:spcAft>
              <a:defRPr sz="4400">
                <a:solidFill>
                  <a:schemeClr val="tx1"/>
                </a:solidFill>
                <a:latin typeface="Arial" charset="0"/>
                <a:ea typeface="ＭＳ Ｐゴシック" charset="0"/>
              </a:defRPr>
            </a:lvl6pPr>
            <a:lvl7pPr marL="914400" algn="ctr" defTabSz="457200" rtl="0" eaLnBrk="1" fontAlgn="base" hangingPunct="1">
              <a:spcBef>
                <a:spcPct val="0"/>
              </a:spcBef>
              <a:spcAft>
                <a:spcPct val="0"/>
              </a:spcAft>
              <a:defRPr sz="4400">
                <a:solidFill>
                  <a:schemeClr val="tx1"/>
                </a:solidFill>
                <a:latin typeface="Arial" charset="0"/>
                <a:ea typeface="ＭＳ Ｐゴシック" charset="0"/>
              </a:defRPr>
            </a:lvl7pPr>
            <a:lvl8pPr marL="1371600" algn="ctr" defTabSz="457200" rtl="0" eaLnBrk="1" fontAlgn="base" hangingPunct="1">
              <a:spcBef>
                <a:spcPct val="0"/>
              </a:spcBef>
              <a:spcAft>
                <a:spcPct val="0"/>
              </a:spcAft>
              <a:defRPr sz="4400">
                <a:solidFill>
                  <a:schemeClr val="tx1"/>
                </a:solidFill>
                <a:latin typeface="Arial" charset="0"/>
                <a:ea typeface="ＭＳ Ｐゴシック" charset="0"/>
              </a:defRPr>
            </a:lvl8pPr>
            <a:lvl9pPr marL="1828800" algn="ctr" defTabSz="457200" rtl="0" eaLnBrk="1" fontAlgn="base" hangingPunct="1">
              <a:spcBef>
                <a:spcPct val="0"/>
              </a:spcBef>
              <a:spcAft>
                <a:spcPct val="0"/>
              </a:spcAft>
              <a:defRPr sz="4400">
                <a:solidFill>
                  <a:schemeClr val="tx1"/>
                </a:solidFill>
                <a:latin typeface="Arial" charset="0"/>
                <a:ea typeface="ＭＳ Ｐゴシック" charset="0"/>
              </a:defRPr>
            </a:lvl9pPr>
          </a:lstStyle>
          <a:p>
            <a:r>
              <a:rPr lang="en-US" sz="3600" dirty="0"/>
              <a:t>Planning for Future Needs</a:t>
            </a:r>
          </a:p>
        </p:txBody>
      </p:sp>
      <p:sp>
        <p:nvSpPr>
          <p:cNvPr id="26" name="Content Placeholder 2">
            <a:extLst>
              <a:ext uri="{FF2B5EF4-FFF2-40B4-BE49-F238E27FC236}">
                <a16:creationId xmlns:a16="http://schemas.microsoft.com/office/drawing/2014/main" id="{3D8BCDF1-45CE-40EC-AB6E-8753C8CFA64C}"/>
              </a:ext>
            </a:extLst>
          </p:cNvPr>
          <p:cNvSpPr txBox="1">
            <a:spLocks/>
          </p:cNvSpPr>
          <p:nvPr/>
        </p:nvSpPr>
        <p:spPr bwMode="auto">
          <a:xfrm>
            <a:off x="426188" y="1461830"/>
            <a:ext cx="8366937" cy="14940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rgbClr val="595959"/>
                </a:solidFill>
                <a:latin typeface="Arial"/>
                <a:ea typeface="MS PGothic" pitchFamily="34" charset="-128"/>
                <a:cs typeface="Arial"/>
              </a:defRPr>
            </a:lvl1pPr>
            <a:lvl2pPr marL="742950" indent="-285750" algn="l" defTabSz="457200" rtl="0" eaLnBrk="1" fontAlgn="base" hangingPunct="1">
              <a:spcBef>
                <a:spcPct val="20000"/>
              </a:spcBef>
              <a:spcAft>
                <a:spcPct val="0"/>
              </a:spcAft>
              <a:buFont typeface="Arial" charset="0"/>
              <a:buChar char="–"/>
              <a:defRPr sz="2800" kern="1200">
                <a:solidFill>
                  <a:srgbClr val="595959"/>
                </a:solidFill>
                <a:latin typeface="Arial"/>
                <a:ea typeface="MS PGothic" pitchFamily="34" charset="-128"/>
                <a:cs typeface="Arial"/>
              </a:defRPr>
            </a:lvl2pPr>
            <a:lvl3pPr marL="1143000" indent="-228600" algn="l" defTabSz="457200" rtl="0" eaLnBrk="1" fontAlgn="base" hangingPunct="1">
              <a:spcBef>
                <a:spcPct val="20000"/>
              </a:spcBef>
              <a:spcAft>
                <a:spcPct val="0"/>
              </a:spcAft>
              <a:buFont typeface="Arial" charset="0"/>
              <a:buChar char="•"/>
              <a:defRPr sz="2400" kern="1200">
                <a:solidFill>
                  <a:srgbClr val="595959"/>
                </a:solidFill>
                <a:latin typeface="Arial"/>
                <a:ea typeface="MS PGothic" pitchFamily="34" charset="-128"/>
                <a:cs typeface="Arial"/>
              </a:defRPr>
            </a:lvl3pPr>
            <a:lvl4pPr marL="1600200" indent="-228600" algn="l" defTabSz="457200" rtl="0" eaLnBrk="1" fontAlgn="base" hangingPunct="1">
              <a:spcBef>
                <a:spcPct val="20000"/>
              </a:spcBef>
              <a:spcAft>
                <a:spcPct val="0"/>
              </a:spcAft>
              <a:buFont typeface="Arial" charset="0"/>
              <a:buChar char="–"/>
              <a:defRPr sz="2000" kern="1200">
                <a:solidFill>
                  <a:srgbClr val="595959"/>
                </a:solidFill>
                <a:latin typeface="Arial"/>
                <a:ea typeface="MS PGothic" pitchFamily="34" charset="-128"/>
                <a:cs typeface="Arial"/>
              </a:defRPr>
            </a:lvl4pPr>
            <a:lvl5pPr marL="2057400" indent="-228600" algn="l" defTabSz="457200" rtl="0" eaLnBrk="1" fontAlgn="base" hangingPunct="1">
              <a:spcBef>
                <a:spcPct val="20000"/>
              </a:spcBef>
              <a:spcAft>
                <a:spcPct val="0"/>
              </a:spcAft>
              <a:buFont typeface="Arial" charset="0"/>
              <a:buChar char="»"/>
              <a:defRPr sz="2000" kern="1200">
                <a:solidFill>
                  <a:srgbClr val="595959"/>
                </a:solidFill>
                <a:latin typeface="Arial"/>
                <a:ea typeface="MS PGothic" pitchFamily="34"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US" sz="2400" dirty="0"/>
          </a:p>
        </p:txBody>
      </p:sp>
      <p:pic>
        <p:nvPicPr>
          <p:cNvPr id="4" name="Picture 3">
            <a:extLst>
              <a:ext uri="{FF2B5EF4-FFF2-40B4-BE49-F238E27FC236}">
                <a16:creationId xmlns:a16="http://schemas.microsoft.com/office/drawing/2014/main" id="{BB96399C-3077-483A-9117-628394210F7E}"/>
              </a:ext>
            </a:extLst>
          </p:cNvPr>
          <p:cNvPicPr>
            <a:picLocks noChangeAspect="1"/>
          </p:cNvPicPr>
          <p:nvPr/>
        </p:nvPicPr>
        <p:blipFill>
          <a:blip r:embed="rId5"/>
          <a:stretch>
            <a:fillRect/>
          </a:stretch>
        </p:blipFill>
        <p:spPr>
          <a:xfrm>
            <a:off x="350875" y="1728216"/>
            <a:ext cx="8455348" cy="3667954"/>
          </a:xfrm>
          <a:prstGeom prst="rect">
            <a:avLst/>
          </a:prstGeom>
        </p:spPr>
      </p:pic>
      <p:pic>
        <p:nvPicPr>
          <p:cNvPr id="2" name="Online Media 1" descr="slide 13.wav">
            <a:hlinkClick r:id="" action="ppaction://media"/>
            <a:extLst>
              <a:ext uri="{FF2B5EF4-FFF2-40B4-BE49-F238E27FC236}">
                <a16:creationId xmlns:a16="http://schemas.microsoft.com/office/drawing/2014/main" id="{62EDC611-D1E3-924B-88C5-B7FF581026B5}"/>
              </a:ext>
            </a:extLst>
          </p:cNvPr>
          <p:cNvPicPr>
            <a:picLocks noChangeAspect="1"/>
          </p:cNvPicPr>
          <p:nvPr>
            <a:audioFile r:link="rId1"/>
            <p:extLst>
              <p:ext uri="{DAA4B4D4-6D71-4841-9C94-3DE7FCFB9230}">
                <p14:media xmlns:p14="http://schemas.microsoft.com/office/powerpoint/2010/main" r:embed="rId2">
                  <p14:trim end="11532.7664"/>
                </p14:media>
              </p:ext>
            </p:extLst>
          </p:nvPr>
        </p:nvPicPr>
        <p:blipFill>
          <a:blip r:embed="rId6"/>
          <a:stretch>
            <a:fillRect/>
          </a:stretch>
        </p:blipFill>
        <p:spPr>
          <a:xfrm>
            <a:off x="4165600" y="3022600"/>
            <a:ext cx="812800" cy="812800"/>
          </a:xfrm>
          <a:prstGeom prst="rect">
            <a:avLst/>
          </a:prstGeom>
        </p:spPr>
      </p:pic>
    </p:spTree>
    <p:extLst>
      <p:ext uri="{BB962C8B-B14F-4D97-AF65-F5344CB8AC3E}">
        <p14:creationId xmlns:p14="http://schemas.microsoft.com/office/powerpoint/2010/main" val="3303962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32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69900"/>
            <a:ext cx="8229600" cy="936869"/>
          </a:xfrm>
        </p:spPr>
        <p:txBody>
          <a:bodyPr/>
          <a:lstStyle/>
          <a:p>
            <a:r>
              <a:rPr lang="en-US" sz="4000" dirty="0"/>
              <a:t>How to Get Involved:</a:t>
            </a:r>
            <a:br>
              <a:rPr lang="en-US" sz="4000" dirty="0"/>
            </a:br>
            <a:r>
              <a:rPr lang="en-US" sz="4000" dirty="0"/>
              <a:t>Take the Survey!</a:t>
            </a:r>
          </a:p>
        </p:txBody>
      </p:sp>
      <p:sp>
        <p:nvSpPr>
          <p:cNvPr id="5" name="Slide Number Placeholder 4"/>
          <p:cNvSpPr>
            <a:spLocks noGrp="1"/>
          </p:cNvSpPr>
          <p:nvPr>
            <p:ph type="sldNum" sz="quarter" idx="14"/>
          </p:nvPr>
        </p:nvSpPr>
        <p:spPr/>
        <p:txBody>
          <a:bodyPr/>
          <a:lstStyle/>
          <a:p>
            <a:pPr>
              <a:defRPr/>
            </a:pPr>
            <a:fld id="{B3DAFCE5-0C67-4A53-8F92-3CAC2938318C}" type="slidenum">
              <a:rPr lang="en-US" altLang="en-US" smtClean="0"/>
              <a:pPr>
                <a:defRPr/>
              </a:pPr>
              <a:t>8</a:t>
            </a:fld>
            <a:endParaRPr lang="en-US" altLang="en-US" dirty="0"/>
          </a:p>
        </p:txBody>
      </p:sp>
      <p:sp>
        <p:nvSpPr>
          <p:cNvPr id="8" name="Text Placeholder 2"/>
          <p:cNvSpPr txBox="1">
            <a:spLocks/>
          </p:cNvSpPr>
          <p:nvPr/>
        </p:nvSpPr>
        <p:spPr>
          <a:xfrm>
            <a:off x="474453" y="1406769"/>
            <a:ext cx="8212348" cy="1243137"/>
          </a:xfrm>
          <a:prstGeom prst="rect">
            <a:avLst/>
          </a:prstGeom>
        </p:spPr>
        <p:txBody>
          <a:bodyPr/>
          <a:lstStyle>
            <a:lvl1pPr marL="342900" indent="-342900" algn="l" defTabSz="457200" rtl="0" eaLnBrk="1" fontAlgn="base" hangingPunct="1">
              <a:spcBef>
                <a:spcPct val="20000"/>
              </a:spcBef>
              <a:spcAft>
                <a:spcPct val="0"/>
              </a:spcAft>
              <a:buFont typeface="Arial" charset="0"/>
              <a:buChar char="•"/>
              <a:defRPr sz="3200" kern="1200">
                <a:solidFill>
                  <a:srgbClr val="595959"/>
                </a:solidFill>
                <a:latin typeface="Arial"/>
                <a:ea typeface="MS PGothic" pitchFamily="34" charset="-128"/>
                <a:cs typeface="Arial"/>
              </a:defRPr>
            </a:lvl1pPr>
            <a:lvl2pPr marL="742950" indent="-285750" algn="l" defTabSz="457200" rtl="0" eaLnBrk="1" fontAlgn="base" hangingPunct="1">
              <a:spcBef>
                <a:spcPct val="20000"/>
              </a:spcBef>
              <a:spcAft>
                <a:spcPct val="0"/>
              </a:spcAft>
              <a:buFont typeface="Arial" charset="0"/>
              <a:buChar char="–"/>
              <a:defRPr sz="2800" kern="1200">
                <a:solidFill>
                  <a:srgbClr val="595959"/>
                </a:solidFill>
                <a:latin typeface="Arial"/>
                <a:ea typeface="MS PGothic" pitchFamily="34" charset="-128"/>
                <a:cs typeface="Arial"/>
              </a:defRPr>
            </a:lvl2pPr>
            <a:lvl3pPr marL="1143000" indent="-228600" algn="l" defTabSz="457200" rtl="0" eaLnBrk="1" fontAlgn="base" hangingPunct="1">
              <a:spcBef>
                <a:spcPct val="20000"/>
              </a:spcBef>
              <a:spcAft>
                <a:spcPct val="0"/>
              </a:spcAft>
              <a:buFont typeface="Arial" charset="0"/>
              <a:buChar char="•"/>
              <a:defRPr sz="2400" kern="1200">
                <a:solidFill>
                  <a:srgbClr val="595959"/>
                </a:solidFill>
                <a:latin typeface="Arial"/>
                <a:ea typeface="MS PGothic" pitchFamily="34" charset="-128"/>
                <a:cs typeface="Arial"/>
              </a:defRPr>
            </a:lvl3pPr>
            <a:lvl4pPr marL="1600200" indent="-228600" algn="l" defTabSz="457200" rtl="0" eaLnBrk="1" fontAlgn="base" hangingPunct="1">
              <a:spcBef>
                <a:spcPct val="20000"/>
              </a:spcBef>
              <a:spcAft>
                <a:spcPct val="0"/>
              </a:spcAft>
              <a:buFont typeface="Arial" charset="0"/>
              <a:buChar char="–"/>
              <a:defRPr sz="2000" kern="1200">
                <a:solidFill>
                  <a:srgbClr val="595959"/>
                </a:solidFill>
                <a:latin typeface="Arial"/>
                <a:ea typeface="MS PGothic" pitchFamily="34" charset="-128"/>
                <a:cs typeface="Arial"/>
              </a:defRPr>
            </a:lvl4pPr>
            <a:lvl5pPr marL="2057400" indent="-228600" algn="l" defTabSz="457200" rtl="0" eaLnBrk="1" fontAlgn="base" hangingPunct="1">
              <a:spcBef>
                <a:spcPct val="20000"/>
              </a:spcBef>
              <a:spcAft>
                <a:spcPct val="0"/>
              </a:spcAft>
              <a:buFont typeface="Arial" charset="0"/>
              <a:buChar char="»"/>
              <a:defRPr sz="2000" kern="1200">
                <a:solidFill>
                  <a:srgbClr val="595959"/>
                </a:solidFill>
                <a:latin typeface="Arial"/>
                <a:ea typeface="MS PGothic" pitchFamily="34"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2800" b="1" dirty="0">
                <a:solidFill>
                  <a:srgbClr val="C65B28"/>
                </a:solidFill>
              </a:rPr>
              <a:t>Open Oct. 16 through Feb. 14</a:t>
            </a:r>
          </a:p>
          <a:p>
            <a:pPr marL="0" indent="0" algn="ctr">
              <a:buNone/>
            </a:pPr>
            <a:r>
              <a:rPr lang="en-US" sz="2800" b="1" dirty="0">
                <a:solidFill>
                  <a:srgbClr val="C65B28"/>
                </a:solidFill>
              </a:rPr>
              <a:t>publicinput.com/ncmoves</a:t>
            </a:r>
            <a:endParaRPr lang="en-US" sz="2400" b="1" dirty="0">
              <a:solidFill>
                <a:srgbClr val="C65B28"/>
              </a:solidFill>
            </a:endParaRPr>
          </a:p>
        </p:txBody>
      </p:sp>
      <p:pic>
        <p:nvPicPr>
          <p:cNvPr id="9" name="Picture 8">
            <a:extLst>
              <a:ext uri="{FF2B5EF4-FFF2-40B4-BE49-F238E27FC236}">
                <a16:creationId xmlns:a16="http://schemas.microsoft.com/office/drawing/2014/main" id="{DE7417C7-9D37-4F8A-8F6B-BCD38BBF791C}"/>
              </a:ext>
            </a:extLst>
          </p:cNvPr>
          <p:cNvPicPr>
            <a:picLocks noChangeAspect="1"/>
          </p:cNvPicPr>
          <p:nvPr/>
        </p:nvPicPr>
        <p:blipFill rotWithShape="1">
          <a:blip r:embed="rId5"/>
          <a:srcRect t="23518" r="1607"/>
          <a:stretch/>
        </p:blipFill>
        <p:spPr>
          <a:xfrm>
            <a:off x="1282742" y="2438964"/>
            <a:ext cx="6578515" cy="4282511"/>
          </a:xfrm>
          <a:prstGeom prst="rect">
            <a:avLst/>
          </a:prstGeom>
        </p:spPr>
      </p:pic>
      <p:pic>
        <p:nvPicPr>
          <p:cNvPr id="3" name="Online Media 2" descr="slide 20.wav">
            <a:hlinkClick r:id="" action="ppaction://media"/>
            <a:extLst>
              <a:ext uri="{FF2B5EF4-FFF2-40B4-BE49-F238E27FC236}">
                <a16:creationId xmlns:a16="http://schemas.microsoft.com/office/drawing/2014/main" id="{91B355A2-F6A5-4847-94BC-820B1AAB813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165600" y="3022600"/>
            <a:ext cx="812800" cy="812800"/>
          </a:xfrm>
          <a:prstGeom prst="rect">
            <a:avLst/>
          </a:prstGeom>
        </p:spPr>
      </p:pic>
    </p:spTree>
    <p:extLst>
      <p:ext uri="{BB962C8B-B14F-4D97-AF65-F5344CB8AC3E}">
        <p14:creationId xmlns:p14="http://schemas.microsoft.com/office/powerpoint/2010/main" val="5116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74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78751"/>
            <a:ext cx="8229600" cy="1143000"/>
          </a:xfrm>
        </p:spPr>
        <p:txBody>
          <a:bodyPr/>
          <a:lstStyle/>
          <a:p>
            <a:r>
              <a:rPr lang="en-US" dirty="0"/>
              <a:t>Stay Involved!</a:t>
            </a:r>
          </a:p>
        </p:txBody>
      </p:sp>
      <p:sp>
        <p:nvSpPr>
          <p:cNvPr id="3" name="Text Placeholder 2"/>
          <p:cNvSpPr>
            <a:spLocks noGrp="1"/>
          </p:cNvSpPr>
          <p:nvPr>
            <p:ph type="body" sz="quarter" idx="4294967295"/>
          </p:nvPr>
        </p:nvSpPr>
        <p:spPr>
          <a:xfrm>
            <a:off x="4838701" y="88900"/>
            <a:ext cx="3848100" cy="273050"/>
          </a:xfrm>
        </p:spPr>
        <p:txBody>
          <a:bodyPr/>
          <a:lstStyle/>
          <a:p>
            <a:pPr lvl="1"/>
            <a:endParaRPr lang="en-US" dirty="0"/>
          </a:p>
          <a:p>
            <a:pPr marL="457200" lvl="1" indent="0">
              <a:buNone/>
            </a:pPr>
            <a:r>
              <a:rPr lang="en-US" dirty="0"/>
              <a:t>	</a:t>
            </a:r>
          </a:p>
          <a:p>
            <a:endParaRPr lang="en-US" dirty="0"/>
          </a:p>
        </p:txBody>
      </p:sp>
      <p:sp>
        <p:nvSpPr>
          <p:cNvPr id="4" name="Text Placeholder 3"/>
          <p:cNvSpPr>
            <a:spLocks noGrp="1"/>
          </p:cNvSpPr>
          <p:nvPr>
            <p:ph sz="quarter" idx="13"/>
          </p:nvPr>
        </p:nvSpPr>
        <p:spPr>
          <a:xfrm>
            <a:off x="271471" y="5055632"/>
            <a:ext cx="5136463" cy="1958934"/>
          </a:xfrm>
        </p:spPr>
        <p:txBody>
          <a:bodyPr/>
          <a:lstStyle/>
          <a:p>
            <a:pPr marL="0" indent="0">
              <a:buNone/>
            </a:pPr>
            <a:r>
              <a:rPr lang="en-US" sz="2200" dirty="0"/>
              <a:t>Promote NC Moves 2050 </a:t>
            </a:r>
          </a:p>
          <a:p>
            <a:pPr lvl="1"/>
            <a:r>
              <a:rPr lang="en-US" sz="1600" dirty="0"/>
              <a:t>#NCMOVES</a:t>
            </a:r>
          </a:p>
          <a:p>
            <a:pPr lvl="1"/>
            <a:r>
              <a:rPr lang="en-US" sz="1600" dirty="0"/>
              <a:t>NCMOVES.GOV</a:t>
            </a:r>
          </a:p>
          <a:p>
            <a:pPr lvl="1"/>
            <a:r>
              <a:rPr lang="en-US" sz="1600" dirty="0"/>
              <a:t>Follow us on Facebook, Twitter, Instagram</a:t>
            </a:r>
          </a:p>
          <a:p>
            <a:pPr lvl="1"/>
            <a:r>
              <a:rPr lang="en-US" sz="1600" dirty="0"/>
              <a:t>Sign-up for Email Updates</a:t>
            </a:r>
            <a:endParaRPr lang="en-US" sz="1400" dirty="0"/>
          </a:p>
          <a:p>
            <a:pPr lvl="1"/>
            <a:endParaRPr lang="en-US" sz="1400" dirty="0"/>
          </a:p>
          <a:p>
            <a:endParaRPr lang="en-US" sz="1800" dirty="0"/>
          </a:p>
        </p:txBody>
      </p:sp>
      <p:sp>
        <p:nvSpPr>
          <p:cNvPr id="5" name="Slide Number Placeholder 4"/>
          <p:cNvSpPr>
            <a:spLocks noGrp="1"/>
          </p:cNvSpPr>
          <p:nvPr>
            <p:ph type="sldNum" sz="quarter" idx="14"/>
          </p:nvPr>
        </p:nvSpPr>
        <p:spPr/>
        <p:txBody>
          <a:bodyPr/>
          <a:lstStyle/>
          <a:p>
            <a:pPr>
              <a:defRPr/>
            </a:pPr>
            <a:fld id="{3C2E06F5-03C5-4BA5-AE80-2E98A827F366}" type="slidenum">
              <a:rPr lang="en-US" altLang="en-US" smtClean="0"/>
              <a:pPr>
                <a:defRPr/>
              </a:pPr>
              <a:t>9</a:t>
            </a:fld>
            <a:endParaRPr lang="en-US" altLang="en-US" dirty="0"/>
          </a:p>
        </p:txBody>
      </p:sp>
      <p:sp>
        <p:nvSpPr>
          <p:cNvPr id="10" name="Text Placeholder 3">
            <a:extLst>
              <a:ext uri="{FF2B5EF4-FFF2-40B4-BE49-F238E27FC236}">
                <a16:creationId xmlns:a16="http://schemas.microsoft.com/office/drawing/2014/main" id="{64AC79C2-7903-4D66-A6AE-4F8A631642C7}"/>
              </a:ext>
            </a:extLst>
          </p:cNvPr>
          <p:cNvSpPr txBox="1">
            <a:spLocks/>
          </p:cNvSpPr>
          <p:nvPr/>
        </p:nvSpPr>
        <p:spPr bwMode="auto">
          <a:xfrm>
            <a:off x="5060198" y="5055632"/>
            <a:ext cx="3779003" cy="142865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rgbClr val="595959"/>
                </a:solidFill>
                <a:latin typeface="Arial"/>
                <a:ea typeface="MS PGothic" pitchFamily="34" charset="-128"/>
                <a:cs typeface="Arial"/>
              </a:defRPr>
            </a:lvl1pPr>
            <a:lvl2pPr marL="742950" indent="-285750" algn="l" defTabSz="457200" rtl="0" eaLnBrk="1" fontAlgn="base" hangingPunct="1">
              <a:spcBef>
                <a:spcPct val="20000"/>
              </a:spcBef>
              <a:spcAft>
                <a:spcPct val="0"/>
              </a:spcAft>
              <a:buFont typeface="Arial" charset="0"/>
              <a:buChar char="–"/>
              <a:defRPr sz="2800" kern="1200">
                <a:solidFill>
                  <a:srgbClr val="595959"/>
                </a:solidFill>
                <a:latin typeface="Arial"/>
                <a:ea typeface="MS PGothic" pitchFamily="34" charset="-128"/>
                <a:cs typeface="Arial"/>
              </a:defRPr>
            </a:lvl2pPr>
            <a:lvl3pPr marL="1143000" indent="-228600" algn="l" defTabSz="457200" rtl="0" eaLnBrk="1" fontAlgn="base" hangingPunct="1">
              <a:spcBef>
                <a:spcPct val="20000"/>
              </a:spcBef>
              <a:spcAft>
                <a:spcPct val="0"/>
              </a:spcAft>
              <a:buFont typeface="Arial" charset="0"/>
              <a:buChar char="•"/>
              <a:defRPr sz="2400" kern="1200">
                <a:solidFill>
                  <a:srgbClr val="595959"/>
                </a:solidFill>
                <a:latin typeface="Arial"/>
                <a:ea typeface="MS PGothic" pitchFamily="34" charset="-128"/>
                <a:cs typeface="Arial"/>
              </a:defRPr>
            </a:lvl3pPr>
            <a:lvl4pPr marL="1600200" indent="-228600" algn="l" defTabSz="457200" rtl="0" eaLnBrk="1" fontAlgn="base" hangingPunct="1">
              <a:spcBef>
                <a:spcPct val="20000"/>
              </a:spcBef>
              <a:spcAft>
                <a:spcPct val="0"/>
              </a:spcAft>
              <a:buFont typeface="Arial" charset="0"/>
              <a:buChar char="–"/>
              <a:defRPr sz="2000" kern="1200">
                <a:solidFill>
                  <a:srgbClr val="595959"/>
                </a:solidFill>
                <a:latin typeface="Arial"/>
                <a:ea typeface="MS PGothic" pitchFamily="34" charset="-128"/>
                <a:cs typeface="Arial"/>
              </a:defRPr>
            </a:lvl4pPr>
            <a:lvl5pPr marL="2057400" indent="-228600" algn="l" defTabSz="457200" rtl="0" eaLnBrk="1" fontAlgn="base" hangingPunct="1">
              <a:spcBef>
                <a:spcPct val="20000"/>
              </a:spcBef>
              <a:spcAft>
                <a:spcPct val="0"/>
              </a:spcAft>
              <a:buFont typeface="Arial" charset="0"/>
              <a:buChar char="»"/>
              <a:defRPr sz="2000" kern="1200">
                <a:solidFill>
                  <a:srgbClr val="595959"/>
                </a:solidFill>
                <a:latin typeface="Arial"/>
                <a:ea typeface="MS PGothic" pitchFamily="34"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200" dirty="0"/>
              <a:t>Be a Voice and a Champion</a:t>
            </a:r>
          </a:p>
          <a:p>
            <a:pPr lvl="1"/>
            <a:r>
              <a:rPr lang="en-US" sz="1600" dirty="0"/>
              <a:t>Inform</a:t>
            </a:r>
          </a:p>
          <a:p>
            <a:pPr lvl="1"/>
            <a:r>
              <a:rPr lang="en-US" sz="1600" dirty="0"/>
              <a:t>Engage</a:t>
            </a:r>
          </a:p>
          <a:p>
            <a:pPr lvl="1"/>
            <a:r>
              <a:rPr lang="en-US" sz="1600" dirty="0"/>
              <a:t>Generate Excitement</a:t>
            </a:r>
          </a:p>
          <a:p>
            <a:pPr lvl="1"/>
            <a:endParaRPr lang="en-US" sz="1400" dirty="0"/>
          </a:p>
          <a:p>
            <a:pPr lvl="1"/>
            <a:endParaRPr lang="en-US" sz="1400" dirty="0"/>
          </a:p>
          <a:p>
            <a:endParaRPr lang="en-US" sz="1800" dirty="0"/>
          </a:p>
        </p:txBody>
      </p:sp>
      <p:pic>
        <p:nvPicPr>
          <p:cNvPr id="9" name="Picture 8">
            <a:extLst>
              <a:ext uri="{FF2B5EF4-FFF2-40B4-BE49-F238E27FC236}">
                <a16:creationId xmlns:a16="http://schemas.microsoft.com/office/drawing/2014/main" id="{5DBB2AA0-344B-482C-A53A-351E6B8723A1}"/>
              </a:ext>
            </a:extLst>
          </p:cNvPr>
          <p:cNvPicPr>
            <a:picLocks noChangeAspect="1"/>
          </p:cNvPicPr>
          <p:nvPr/>
        </p:nvPicPr>
        <p:blipFill rotWithShape="1">
          <a:blip r:embed="rId5"/>
          <a:srcRect t="11451" b="13099"/>
          <a:stretch/>
        </p:blipFill>
        <p:spPr>
          <a:xfrm>
            <a:off x="477003" y="1260240"/>
            <a:ext cx="8295937" cy="3795392"/>
          </a:xfrm>
          <a:prstGeom prst="rect">
            <a:avLst/>
          </a:prstGeom>
        </p:spPr>
      </p:pic>
      <p:pic>
        <p:nvPicPr>
          <p:cNvPr id="6" name="Online Media 5" descr="slide 21.wav">
            <a:hlinkClick r:id="" action="ppaction://media"/>
            <a:extLst>
              <a:ext uri="{FF2B5EF4-FFF2-40B4-BE49-F238E27FC236}">
                <a16:creationId xmlns:a16="http://schemas.microsoft.com/office/drawing/2014/main" id="{AC7C154C-4693-B447-8C69-F1DB1FF3ED5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165600" y="3022600"/>
            <a:ext cx="812800" cy="812800"/>
          </a:xfrm>
          <a:prstGeom prst="rect">
            <a:avLst/>
          </a:prstGeom>
        </p:spPr>
      </p:pic>
    </p:spTree>
    <p:extLst>
      <p:ext uri="{BB962C8B-B14F-4D97-AF65-F5344CB8AC3E}">
        <p14:creationId xmlns:p14="http://schemas.microsoft.com/office/powerpoint/2010/main" val="1884871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069"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242A913A-3D76-A24F-93D7-30008D8DD2C5}" type="slidenum">
              <a:rPr lang="en-US" altLang="en-US" smtClean="0"/>
              <a:t>10</a:t>
            </a:fld>
            <a:endParaRPr lang="en-US" altLang="en-US" dirty="0"/>
          </a:p>
        </p:txBody>
      </p:sp>
      <p:sp>
        <p:nvSpPr>
          <p:cNvPr id="3" name="Rectangle 2"/>
          <p:cNvSpPr/>
          <p:nvPr/>
        </p:nvSpPr>
        <p:spPr>
          <a:xfrm>
            <a:off x="0" y="1"/>
            <a:ext cx="9144000" cy="6858000"/>
          </a:xfrm>
          <a:prstGeom prst="rect">
            <a:avLst/>
          </a:prstGeom>
          <a:solidFill>
            <a:srgbClr val="3542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a:p>
        </p:txBody>
      </p:sp>
      <p:sp>
        <p:nvSpPr>
          <p:cNvPr id="5" name="TextBox 4"/>
          <p:cNvSpPr txBox="1"/>
          <p:nvPr/>
        </p:nvSpPr>
        <p:spPr>
          <a:xfrm>
            <a:off x="546756" y="4582060"/>
            <a:ext cx="7866993" cy="584775"/>
          </a:xfrm>
          <a:prstGeom prst="rect">
            <a:avLst/>
          </a:prstGeom>
          <a:noFill/>
        </p:spPr>
        <p:txBody>
          <a:bodyPr wrap="square" rtlCol="0">
            <a:spAutoFit/>
          </a:bodyPr>
          <a:lstStyle/>
          <a:p>
            <a:pPr algn="ctr"/>
            <a:r>
              <a:rPr lang="en-US" sz="3200" dirty="0">
                <a:solidFill>
                  <a:schemeClr val="bg1"/>
                </a:solidFill>
                <a:latin typeface="Arial" panose="020B0604020202020204" pitchFamily="34" charset="0"/>
                <a:cs typeface="Arial" panose="020B0604020202020204" pitchFamily="34" charset="0"/>
              </a:rPr>
              <a:t>WWW.PUBLICINPUT.COM/NCMOVES</a:t>
            </a:r>
          </a:p>
        </p:txBody>
      </p:sp>
      <p:pic>
        <p:nvPicPr>
          <p:cNvPr id="6" name="Picture 5"/>
          <p:cNvPicPr>
            <a:picLocks noChangeAspect="1"/>
          </p:cNvPicPr>
          <p:nvPr/>
        </p:nvPicPr>
        <p:blipFill>
          <a:blip r:embed="rId5"/>
          <a:stretch>
            <a:fillRect/>
          </a:stretch>
        </p:blipFill>
        <p:spPr>
          <a:xfrm>
            <a:off x="1005730" y="861874"/>
            <a:ext cx="7132540" cy="3082077"/>
          </a:xfrm>
          <a:prstGeom prst="rect">
            <a:avLst/>
          </a:prstGeom>
        </p:spPr>
      </p:pic>
      <p:sp>
        <p:nvSpPr>
          <p:cNvPr id="7" name="Slide Number Placeholder 4"/>
          <p:cNvSpPr txBox="1">
            <a:spLocks/>
          </p:cNvSpPr>
          <p:nvPr/>
        </p:nvSpPr>
        <p:spPr>
          <a:xfrm>
            <a:off x="6705600" y="6508750"/>
            <a:ext cx="2133600" cy="365125"/>
          </a:xfrm>
          <a:prstGeom prst="rect">
            <a:avLst/>
          </a:prstGeom>
        </p:spPr>
        <p:txBody>
          <a:bodyPr/>
          <a:lstStyle>
            <a:defPPr>
              <a:defRPr lang="en-US"/>
            </a:defPPr>
            <a:lvl1pPr algn="l" defTabSz="457200" rtl="0" fontAlgn="base">
              <a:spcBef>
                <a:spcPct val="0"/>
              </a:spcBef>
              <a:spcAft>
                <a:spcPct val="0"/>
              </a:spcAft>
              <a:defRPr kern="1200">
                <a:solidFill>
                  <a:schemeClr val="tx1"/>
                </a:solidFill>
                <a:latin typeface="Calibri" pitchFamily="34" charset="0"/>
                <a:ea typeface="MS PGothic" pitchFamily="34" charset="-128"/>
                <a:cs typeface="+mn-cs"/>
              </a:defRPr>
            </a:lvl1pPr>
            <a:lvl2pPr marL="4572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2pPr>
            <a:lvl3pPr marL="9144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3pPr>
            <a:lvl4pPr marL="13716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4pPr>
            <a:lvl5pPr marL="18288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5pPr>
            <a:lvl6pPr marL="2286000" algn="l" defTabSz="914400" rtl="0" eaLnBrk="1" latinLnBrk="0" hangingPunct="1">
              <a:defRPr kern="1200">
                <a:solidFill>
                  <a:schemeClr val="tx1"/>
                </a:solidFill>
                <a:latin typeface="Calibri" pitchFamily="34" charset="0"/>
                <a:ea typeface="MS PGothic" pitchFamily="34" charset="-128"/>
                <a:cs typeface="+mn-cs"/>
              </a:defRPr>
            </a:lvl6pPr>
            <a:lvl7pPr marL="2743200" algn="l" defTabSz="914400" rtl="0" eaLnBrk="1" latinLnBrk="0" hangingPunct="1">
              <a:defRPr kern="1200">
                <a:solidFill>
                  <a:schemeClr val="tx1"/>
                </a:solidFill>
                <a:latin typeface="Calibri" pitchFamily="34" charset="0"/>
                <a:ea typeface="MS PGothic" pitchFamily="34" charset="-128"/>
                <a:cs typeface="+mn-cs"/>
              </a:defRPr>
            </a:lvl7pPr>
            <a:lvl8pPr marL="3200400" algn="l" defTabSz="914400" rtl="0" eaLnBrk="1" latinLnBrk="0" hangingPunct="1">
              <a:defRPr kern="1200">
                <a:solidFill>
                  <a:schemeClr val="tx1"/>
                </a:solidFill>
                <a:latin typeface="Calibri" pitchFamily="34" charset="0"/>
                <a:ea typeface="MS PGothic" pitchFamily="34" charset="-128"/>
                <a:cs typeface="+mn-cs"/>
              </a:defRPr>
            </a:lvl8pPr>
            <a:lvl9pPr marL="3657600" algn="l" defTabSz="914400" rtl="0" eaLnBrk="1" latinLnBrk="0" hangingPunct="1">
              <a:defRPr kern="1200">
                <a:solidFill>
                  <a:schemeClr val="tx1"/>
                </a:solidFill>
                <a:latin typeface="Calibri" pitchFamily="34" charset="0"/>
                <a:ea typeface="MS PGothic" pitchFamily="34" charset="-128"/>
                <a:cs typeface="+mn-cs"/>
              </a:defRPr>
            </a:lvl9pPr>
          </a:lstStyle>
          <a:p>
            <a:pPr algn="r">
              <a:defRPr/>
            </a:pPr>
            <a:fld id="{B3DAFCE5-0C67-4A53-8F92-3CAC2938318C}" type="slidenum">
              <a:rPr lang="en-US" altLang="en-US" sz="1200" smtClean="0">
                <a:solidFill>
                  <a:prstClr val="black">
                    <a:lumMod val="50000"/>
                    <a:lumOff val="50000"/>
                  </a:prstClr>
                </a:solidFill>
              </a:rPr>
              <a:pPr algn="r">
                <a:defRPr/>
              </a:pPr>
              <a:t>10</a:t>
            </a:fld>
            <a:endParaRPr lang="en-US" altLang="en-US" sz="1200" dirty="0">
              <a:solidFill>
                <a:prstClr val="black">
                  <a:lumMod val="50000"/>
                  <a:lumOff val="50000"/>
                </a:prstClr>
              </a:solidFill>
            </a:endParaRPr>
          </a:p>
        </p:txBody>
      </p:sp>
      <p:pic>
        <p:nvPicPr>
          <p:cNvPr id="4" name="Online Media 3" descr="slide 22.wav">
            <a:hlinkClick r:id="" action="ppaction://media"/>
            <a:extLst>
              <a:ext uri="{FF2B5EF4-FFF2-40B4-BE49-F238E27FC236}">
                <a16:creationId xmlns:a16="http://schemas.microsoft.com/office/drawing/2014/main" id="{FC5379FF-0DA2-1148-9CFF-243AFB74E8A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165600" y="3022600"/>
            <a:ext cx="812800" cy="812800"/>
          </a:xfrm>
          <a:prstGeom prst="rect">
            <a:avLst/>
          </a:prstGeom>
        </p:spPr>
      </p:pic>
    </p:spTree>
    <p:extLst>
      <p:ext uri="{BB962C8B-B14F-4D97-AF65-F5344CB8AC3E}">
        <p14:creationId xmlns:p14="http://schemas.microsoft.com/office/powerpoint/2010/main" val="1986727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369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Procedures" ma:contentTypeID="0x0101002A08B7354667044795533FFB3A41C265" ma:contentTypeVersion="16" ma:contentTypeDescription="Procedures&#10;" ma:contentTypeScope="" ma:versionID="af5d519641e648742669ef09beb7449f">
  <xsd:schema xmlns:xsd="http://www.w3.org/2001/XMLSchema" xmlns:xs="http://www.w3.org/2001/XMLSchema" xmlns:p="http://schemas.microsoft.com/office/2006/metadata/properties" xmlns:ns1="http://schemas.microsoft.com/sharepoint/v3" xmlns:ns2="725b9b1f-91c5-4804-815f-3b5f0ffb0426" xmlns:ns3="c40baffa-1665-47ac-852c-5066866a6cb7" targetNamespace="http://schemas.microsoft.com/office/2006/metadata/properties" ma:root="true" ma:fieldsID="cbd7d121c2b7733e23a400c2d74e40d2" ns1:_="" ns2:_="" ns3:_="">
    <xsd:import namespace="http://schemas.microsoft.com/sharepoint/v3"/>
    <xsd:import namespace="725b9b1f-91c5-4804-815f-3b5f0ffb0426"/>
    <xsd:import namespace="c40baffa-1665-47ac-852c-5066866a6cb7"/>
    <xsd:element name="properties">
      <xsd:complexType>
        <xsd:sequence>
          <xsd:element name="documentManagement">
            <xsd:complexType>
              <xsd:all>
                <xsd:element ref="ns2:Audience1" minOccurs="0"/>
                <xsd:element ref="ns3:Filter_x002d_By" minOccurs="0"/>
                <xsd:element ref="ns3:Order0" minOccurs="0"/>
                <xsd:element ref="ns2:Content_x0020_Owner" minOccurs="0"/>
                <xsd:element ref="ns1:RoutingRuleDescription" minOccurs="0"/>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13" nillable="true" ma:displayName="Description" ma:description="" ma:internalName="Description0" ma:readOnly="fals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25b9b1f-91c5-4804-815f-3b5f0ffb0426" elementFormDefault="qualified">
    <xsd:import namespace="http://schemas.microsoft.com/office/2006/documentManagement/types"/>
    <xsd:import namespace="http://schemas.microsoft.com/office/infopath/2007/PartnerControls"/>
    <xsd:element name="Audience1" ma:index="8" nillable="true" ma:displayName="Audience" ma:default="Employee" ma:description="Who should see this content?" ma:internalName="Audience1" ma:readOnly="false">
      <xsd:complexType>
        <xsd:complexContent>
          <xsd:extension base="dms:MultiChoice">
            <xsd:sequence>
              <xsd:element name="Value" maxOccurs="unbounded" minOccurs="0" nillable="true">
                <xsd:simpleType>
                  <xsd:restriction base="dms:Choice">
                    <xsd:enumeration value="Employee"/>
                    <xsd:enumeration value="Management"/>
                    <xsd:enumeration value="Tab: Transportation Services"/>
                    <xsd:enumeration value="Tab: Employees"/>
                    <xsd:enumeration value="Tab: DMV"/>
                    <xsd:enumeration value="Tab: Business and Administration"/>
                  </xsd:restriction>
                </xsd:simpleType>
              </xsd:element>
            </xsd:sequence>
          </xsd:extension>
        </xsd:complexContent>
      </xsd:complexType>
    </xsd:element>
    <xsd:element name="Content_x0020_Owner" ma:index="12" nillable="true" ma:displayName="Content Owner" ma:description="Who owns this content?" ma:format="Dropdown" ma:indexed="true" ma:internalName="Content_x0020_Owner">
      <xsd:simpleType>
        <xsd:union memberTypes="dms:Text">
          <xsd:simpleType>
            <xsd:restriction base="dms:Choice">
              <xsd:enumeration value="Accounting Operations &amp; Budget"/>
              <xsd:enumeration value="Administration and Business Development"/>
              <xsd:enumeration value="Asset Management"/>
              <xsd:enumeration value="Attorney General's Office"/>
              <xsd:enumeration value="Bicycle and Pedestrian Division"/>
              <xsd:enumeration value="Board Of Transportation"/>
              <xsd:enumeration value="Board Of Transportation Committees"/>
              <xsd:enumeration value="Bridge Management"/>
              <xsd:enumeration value="Budget"/>
              <xsd:enumeration value="Business Opportunity &amp; Workforce Development (BOWD)"/>
              <xsd:enumeration value="Communications Office"/>
              <xsd:enumeration value="Construction Unit"/>
              <xsd:enumeration value="Contract Standards and Development"/>
              <xsd:enumeration value="Contractual Services Unit"/>
              <xsd:enumeration value="Division of Aviation"/>
              <xsd:enumeration value="Division of Highways"/>
              <xsd:enumeration value="Division of Motor Vehicles"/>
              <xsd:enumeration value="Driver License"/>
              <xsd:enumeration value="Engineering Application Services"/>
              <xsd:enumeration value="Engineering Applications Development"/>
              <xsd:enumeration value="Enterprise Applications (BSIP)"/>
              <xsd:enumeration value="Enterprise Visualization"/>
              <xsd:enumeration value="Facility Construction Section"/>
              <xsd:enumeration value="Federal Highway Administration -- NC Division (FHWA)"/>
              <xsd:enumeration value="Federal Motor Carriers Safety Administration"/>
              <xsd:enumeration value="Ferry Divison / Operations &amp; Finance"/>
              <xsd:enumeration value="Field Services"/>
              <xsd:enumeration value="Financial Management Division"/>
              <xsd:enumeration value="Fleet and Material Management Unit"/>
              <xsd:enumeration value="General Services Division"/>
              <xsd:enumeration value="Geographic Information Systems (GIS) Unit"/>
              <xsd:enumeration value="Geotechnical Engineering Unit"/>
              <xsd:enumeration value="Governance Office"/>
              <xsd:enumeration value="Governor's Highway Safety Program"/>
              <xsd:enumeration value="Highway Design Branch"/>
              <xsd:enumeration value="Highway Division 1"/>
              <xsd:enumeration value="Highway Division 2"/>
              <xsd:enumeration value="Highway Division 3"/>
              <xsd:enumeration value="Highway Division 4"/>
              <xsd:enumeration value="Highway Division 5"/>
              <xsd:enumeration value="Highway Division 6"/>
              <xsd:enumeration value="Highway Division 7"/>
              <xsd:enumeration value="Highway Division 8"/>
              <xsd:enumeration value="Highway Division 9"/>
              <xsd:enumeration value="Highway Division 10"/>
              <xsd:enumeration value="Highway Division 11"/>
              <xsd:enumeration value="Highway Division 12"/>
              <xsd:enumeration value="Highway Division 13"/>
              <xsd:enumeration value="Highway Division 14"/>
              <xsd:enumeration value="Historically Black Colleges and Universities (HBCU) / Minority Institutions of Higher Education (MIHE)"/>
              <xsd:enumeration value="Human Environment Unit - Drew Joyner, PE"/>
              <xsd:enumeration value="Human Resources"/>
              <xsd:enumeration value="Hydraulics Unit"/>
              <xsd:enumeration value="Information Technology"/>
              <xsd:enumeration value="Innovative Financing Unit"/>
              <xsd:enumeration value="Intergovernmental Affairs and Budget Coordination"/>
              <xsd:enumeration value="Interstate Maintenance Unit"/>
              <xsd:enumeration value="License and Theft Bureau"/>
              <xsd:enumeration value="Location &amp; Surveys Unit"/>
              <xsd:enumeration value="Materials &amp; Tests Unit"/>
              <xsd:enumeration value="Metropolitan Planning Organizations - MPO"/>
              <xsd:enumeration value="NCDOT External Partners"/>
              <xsd:enumeration value="Office of Chief Operating Officer"/>
              <xsd:enumeration value="Office of Civil Rights"/>
              <xsd:enumeration value="Office of Inspector General"/>
              <xsd:enumeration value="Operations"/>
              <xsd:enumeration value="Oversize/Overweight Permit"/>
              <xsd:enumeration value="Pavement Management"/>
              <xsd:enumeration value="Photogrammetry"/>
              <xsd:enumeration value="Preconstruction"/>
              <xsd:enumeration value="Program Development Branch"/>
              <xsd:enumeration value="Project Development and Environmental Analysis"/>
              <xsd:enumeration value="Public Transportation Division"/>
              <xsd:enumeration value="Purchasing Section"/>
              <xsd:enumeration value="Rail Division"/>
              <xsd:enumeration value="Research and Development Unit"/>
              <xsd:enumeration value="Right Of Way Branch"/>
              <xsd:enumeration value="Roadside Environmental Unit"/>
              <xsd:enumeration value="Roadway Design Unit"/>
              <xsd:enumeration value="Rural Planning Organizations - RPO"/>
              <xsd:enumeration value="Safety &amp; Risk Management"/>
              <xsd:enumeration value="School Bus/Traffic Safety Education"/>
              <xsd:enumeration value="Secondary Roads"/>
              <xsd:enumeration value="SPECS"/>
              <xsd:enumeration value="State Road Management"/>
              <xsd:enumeration value="Structure Design Unit"/>
              <xsd:enumeration value="Support Services (Mail,Supply,Printing,Warehouse,Janitorial, Parking)"/>
              <xsd:enumeration value="Technical Services"/>
              <xsd:enumeration value="Traffic Management Unit"/>
              <xsd:enumeration value="Traffic Safety Systems Section"/>
              <xsd:enumeration value="Transit"/>
              <xsd:enumeration value="Transportation Mobility and Safety"/>
              <xsd:enumeration value="Transportation Planning Branch"/>
              <xsd:enumeration value="Transportation Program Management"/>
              <xsd:enumeration value="Turnpike Authority"/>
              <xsd:enumeration value="Utilities Unit"/>
              <xsd:enumeration value="Vehicle Registration"/>
            </xsd:restriction>
          </xsd:simpleType>
        </xsd:union>
      </xsd:simpleType>
    </xsd:element>
    <xsd:element name="_dlc_DocId" ma:index="14" nillable="true" ma:displayName="Document ID Value" ma:description="The value of the document ID assigned to this item." ma:internalName="_dlc_DocId" ma:readOnly="true">
      <xsd:simpleType>
        <xsd:restriction base="dms:Text"/>
      </xsd:simpleType>
    </xsd:element>
    <xsd:element name="_dlc_DocIdUrl" ma:index="15"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6"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c40baffa-1665-47ac-852c-5066866a6cb7" elementFormDefault="qualified">
    <xsd:import namespace="http://schemas.microsoft.com/office/2006/documentManagement/types"/>
    <xsd:import namespace="http://schemas.microsoft.com/office/infopath/2007/PartnerControls"/>
    <xsd:element name="Filter_x002d_By" ma:index="9" nillable="true" ma:displayName="Filter-By" ma:internalName="Filter_x002d_By">
      <xsd:simpleType>
        <xsd:restriction base="dms:Text">
          <xsd:maxLength value="255"/>
        </xsd:restriction>
      </xsd:simpleType>
    </xsd:element>
    <xsd:element name="Order0" ma:index="10" nillable="true" ma:displayName="Order" ma:internalName="Order0">
      <xsd:simpleType>
        <xsd:restriction base="dms:Number"/>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axOccurs="1" ma:index="11" ma:displayName="Keywords">
          <xsd:simpleType xmlns:xs="http://www.w3.org/2001/XMLSchema">
            <xsd:restriction base="xsd:string">
              <xsd:minLength value="1"/>
            </xsd:restriction>
          </xsd:simpleType>
        </xsd:element>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Order0 xmlns="c40baffa-1665-47ac-852c-5066866a6cb7" xsi:nil="true"/>
    <Filter_x002d_By xmlns="c40baffa-1665-47ac-852c-5066866a6cb7" xsi:nil="true"/>
    <Content_x0020_Owner xmlns="725b9b1f-91c5-4804-815f-3b5f0ffb0426" xsi:nil="true"/>
    <RoutingRuleDescription xmlns="http://schemas.microsoft.com/sharepoint/v3" xsi:nil="true"/>
    <Audience1 xmlns="725b9b1f-91c5-4804-815f-3b5f0ffb0426">
      <Value>Employee</Value>
    </Audience1>
    <_dlc_DocId xmlns="725b9b1f-91c5-4804-815f-3b5f0ffb0426">INSIDETEAM-372-1810</_dlc_DocId>
    <_dlc_DocIdUrl xmlns="725b9b1f-91c5-4804-815f-3b5f0ffb0426">
      <Url>https://inside.ncdot.gov/Teams/transportationplanningbranch/_layouts/15/DocIdRedir.aspx?ID=INSIDETEAM-372-1810</Url>
      <Description>INSIDETEAM-372-1810</Description>
    </_dlc_DocIdUrl>
  </documentManagement>
</p:properties>
</file>

<file path=customXml/item3.xml><?xml version="1.0" encoding="utf-8"?>
<?mso-contentType ?>
<SharedContentType xmlns="Microsoft.SharePoint.Taxonomy.ContentTypeSync" SourceId="7ef604a7-ebc4-47af-96e9-7f1ad444f50a" ContentTypeId="0x0101" PreviousValue="false"/>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10438A98-12EB-4DDF-B941-DFF9410BFF2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25b9b1f-91c5-4804-815f-3b5f0ffb0426"/>
    <ds:schemaRef ds:uri="c40baffa-1665-47ac-852c-5066866a6c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9DC4630-270D-46C0-A49F-98B7CB7315F5}">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schemas.microsoft.com/sharepoint/v3"/>
    <ds:schemaRef ds:uri="725b9b1f-91c5-4804-815f-3b5f0ffb0426"/>
    <ds:schemaRef ds:uri="http://purl.org/dc/terms/"/>
    <ds:schemaRef ds:uri="http://schemas.openxmlformats.org/package/2006/metadata/core-properties"/>
    <ds:schemaRef ds:uri="c40baffa-1665-47ac-852c-5066866a6cb7"/>
    <ds:schemaRef ds:uri="http://www.w3.org/XML/1998/namespace"/>
    <ds:schemaRef ds:uri="http://purl.org/dc/dcmitype/"/>
  </ds:schemaRefs>
</ds:datastoreItem>
</file>

<file path=customXml/itemProps3.xml><?xml version="1.0" encoding="utf-8"?>
<ds:datastoreItem xmlns:ds="http://schemas.openxmlformats.org/officeDocument/2006/customXml" ds:itemID="{EED587CF-F39A-413A-87F4-77D87562AFFB}">
  <ds:schemaRefs>
    <ds:schemaRef ds:uri="Microsoft.SharePoint.Taxonomy.ContentTypeSync"/>
  </ds:schemaRefs>
</ds:datastoreItem>
</file>

<file path=customXml/itemProps4.xml><?xml version="1.0" encoding="utf-8"?>
<ds:datastoreItem xmlns:ds="http://schemas.openxmlformats.org/officeDocument/2006/customXml" ds:itemID="{72B616C0-77A5-4E4D-B8A6-7A18F25518E7}">
  <ds:schemaRefs>
    <ds:schemaRef ds:uri="http://schemas.microsoft.com/sharepoint/v3/contenttype/forms"/>
  </ds:schemaRefs>
</ds:datastoreItem>
</file>

<file path=customXml/itemProps5.xml><?xml version="1.0" encoding="utf-8"?>
<ds:datastoreItem xmlns:ds="http://schemas.openxmlformats.org/officeDocument/2006/customXml" ds:itemID="{71B4F713-A126-49EA-8FBA-DB8D413A3E4D}">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STC Master Plans CSC Meeting Presentation 3-27-18</Template>
  <TotalTime>21463</TotalTime>
  <Words>1317</Words>
  <Application>Microsoft Office PowerPoint</Application>
  <PresentationFormat>On-screen Show (4:3)</PresentationFormat>
  <Paragraphs>127</Paragraphs>
  <Slides>10</Slides>
  <Notes>10</Notes>
  <HiddenSlides>0</HiddenSlides>
  <MMClips>10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1_Office Theme</vt:lpstr>
      <vt:lpstr>Welcome</vt:lpstr>
      <vt:lpstr>Agenda</vt:lpstr>
      <vt:lpstr>What has Happened since May?</vt:lpstr>
      <vt:lpstr>Drivers and Opportunities</vt:lpstr>
      <vt:lpstr>Alternative Futures</vt:lpstr>
      <vt:lpstr>PowerPoint Presentation</vt:lpstr>
      <vt:lpstr>PowerPoint Presentation</vt:lpstr>
      <vt:lpstr>How to Get Involved: Take the Survey!</vt:lpstr>
      <vt:lpstr>Stay Involved!</vt:lpstr>
      <vt:lpstr>PowerPoint Presentation</vt:lpstr>
    </vt:vector>
  </TitlesOfParts>
  <Company>NC Deparment of Transportation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SSG Stakeholder Kickoff_FINAL</dc:title>
  <dc:creator>Gresham, Teresa</dc:creator>
  <cp:keywords>PowerPoint, template, 4x3, official, presentation</cp:keywords>
  <dc:description/>
  <cp:lastModifiedBy>King, Kusondra B</cp:lastModifiedBy>
  <cp:revision>472</cp:revision>
  <cp:lastPrinted>2019-04-08T15:55:48Z</cp:lastPrinted>
  <dcterms:created xsi:type="dcterms:W3CDTF">2018-03-23T20:43:47Z</dcterms:created>
  <dcterms:modified xsi:type="dcterms:W3CDTF">2019-11-14T20:37:52Z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0x0101002A08B7354667044795533FFB3A41C265</vt:lpwstr>
  </property>
  <property fmtid="{D5CDD505-2E9C-101B-9397-08002B2CF9AE}" pid="3" name="_dlc_DocIdItemGuid">
    <vt:lpwstr>5546b767-ec4a-43c9-9f89-6a66cb61cafb</vt:lpwstr>
  </property>
  <property fmtid="{D5CDD505-2E9C-101B-9397-08002B2CF9AE}" pid="4" name="Business Content Type">
    <vt:lpwstr/>
  </property>
  <property fmtid="{D5CDD505-2E9C-101B-9397-08002B2CF9AE}" pid="5" name="Data Security Classification">
    <vt:lpwstr/>
  </property>
  <property fmtid="{D5CDD505-2E9C-101B-9397-08002B2CF9AE}" pid="6" name="p9e26a8c28404ce9b38fa889d42538da">
    <vt:lpwstr/>
  </property>
  <property fmtid="{D5CDD505-2E9C-101B-9397-08002B2CF9AE}" pid="7" name="da523fd3740241199a34d402e63771f7">
    <vt:lpwstr/>
  </property>
  <property fmtid="{D5CDD505-2E9C-101B-9397-08002B2CF9AE}" pid="8" name="TaxCatchAll">
    <vt:lpwstr/>
  </property>
</Properties>
</file>